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340" r:id="rId3"/>
    <p:sldId id="555" r:id="rId4"/>
    <p:sldId id="327" r:id="rId5"/>
    <p:sldId id="403" r:id="rId6"/>
    <p:sldId id="552" r:id="rId7"/>
    <p:sldId id="429" r:id="rId8"/>
    <p:sldId id="412" r:id="rId9"/>
    <p:sldId id="430" r:id="rId10"/>
    <p:sldId id="553" r:id="rId11"/>
    <p:sldId id="406" r:id="rId12"/>
    <p:sldId id="407" r:id="rId13"/>
    <p:sldId id="433" r:id="rId14"/>
    <p:sldId id="434" r:id="rId15"/>
    <p:sldId id="322" r:id="rId16"/>
    <p:sldId id="795" r:id="rId17"/>
    <p:sldId id="806" r:id="rId18"/>
    <p:sldId id="554" r:id="rId19"/>
    <p:sldId id="556" r:id="rId20"/>
    <p:sldId id="427" r:id="rId21"/>
    <p:sldId id="456" r:id="rId22"/>
    <p:sldId id="551" r:id="rId23"/>
    <p:sldId id="439" r:id="rId24"/>
    <p:sldId id="277" r:id="rId25"/>
    <p:sldId id="557" r:id="rId26"/>
    <p:sldId id="413" r:id="rId27"/>
    <p:sldId id="628" r:id="rId28"/>
    <p:sldId id="371" r:id="rId29"/>
    <p:sldId id="369" r:id="rId30"/>
    <p:sldId id="374" r:id="rId31"/>
    <p:sldId id="380" r:id="rId32"/>
    <p:sldId id="383" r:id="rId33"/>
    <p:sldId id="381" r:id="rId34"/>
    <p:sldId id="630" r:id="rId35"/>
    <p:sldId id="631" r:id="rId36"/>
    <p:sldId id="282" r:id="rId37"/>
    <p:sldId id="307" r:id="rId38"/>
    <p:sldId id="632" r:id="rId39"/>
    <p:sldId id="304" r:id="rId40"/>
    <p:sldId id="290" r:id="rId41"/>
    <p:sldId id="633" r:id="rId42"/>
    <p:sldId id="306" r:id="rId43"/>
    <p:sldId id="634" r:id="rId44"/>
    <p:sldId id="635" r:id="rId45"/>
    <p:sldId id="415" r:id="rId46"/>
    <p:sldId id="637" r:id="rId47"/>
    <p:sldId id="636" r:id="rId48"/>
    <p:sldId id="261" r:id="rId49"/>
    <p:sldId id="409" r:id="rId50"/>
    <p:sldId id="428" r:id="rId51"/>
  </p:sldIdLst>
  <p:sldSz cx="9144000" cy="5143500" type="screen16x9"/>
  <p:notesSz cx="6797675" cy="9928225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EE453FE-23D6-4321-9B59-711E1315C798}">
          <p14:sldIdLst>
            <p14:sldId id="257"/>
            <p14:sldId id="340"/>
            <p14:sldId id="555"/>
            <p14:sldId id="327"/>
            <p14:sldId id="403"/>
            <p14:sldId id="552"/>
            <p14:sldId id="429"/>
            <p14:sldId id="412"/>
            <p14:sldId id="430"/>
            <p14:sldId id="553"/>
            <p14:sldId id="406"/>
            <p14:sldId id="407"/>
            <p14:sldId id="433"/>
            <p14:sldId id="434"/>
            <p14:sldId id="322"/>
            <p14:sldId id="795"/>
            <p14:sldId id="806"/>
            <p14:sldId id="554"/>
            <p14:sldId id="556"/>
            <p14:sldId id="427"/>
            <p14:sldId id="456"/>
            <p14:sldId id="551"/>
            <p14:sldId id="439"/>
            <p14:sldId id="277"/>
            <p14:sldId id="557"/>
            <p14:sldId id="413"/>
            <p14:sldId id="628"/>
            <p14:sldId id="371"/>
            <p14:sldId id="369"/>
            <p14:sldId id="374"/>
            <p14:sldId id="380"/>
            <p14:sldId id="383"/>
            <p14:sldId id="381"/>
            <p14:sldId id="630"/>
            <p14:sldId id="631"/>
            <p14:sldId id="282"/>
            <p14:sldId id="307"/>
            <p14:sldId id="632"/>
            <p14:sldId id="304"/>
            <p14:sldId id="290"/>
            <p14:sldId id="633"/>
            <p14:sldId id="306"/>
            <p14:sldId id="634"/>
            <p14:sldId id="635"/>
            <p14:sldId id="415"/>
            <p14:sldId id="637"/>
            <p14:sldId id="636"/>
            <p14:sldId id="261"/>
            <p14:sldId id="409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39" userDrawn="1">
          <p15:clr>
            <a:srgbClr val="A4A3A4"/>
          </p15:clr>
        </p15:guide>
        <p15:guide id="2" pos="158" userDrawn="1">
          <p15:clr>
            <a:srgbClr val="A4A3A4"/>
          </p15:clr>
        </p15:guide>
        <p15:guide id="3" pos="26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 autoAdjust="0"/>
    <p:restoredTop sz="88560" autoAdjust="0"/>
  </p:normalViewPr>
  <p:slideViewPr>
    <p:cSldViewPr snapToObjects="1">
      <p:cViewPr varScale="1">
        <p:scale>
          <a:sx n="78" d="100"/>
          <a:sy n="78" d="100"/>
        </p:scale>
        <p:origin x="500" y="48"/>
      </p:cViewPr>
      <p:guideLst>
        <p:guide orient="horz" pos="1439"/>
        <p:guide pos="158"/>
        <p:guide pos="265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728AD-B8FF-467B-AF5F-4891412E46D0}" type="datetimeFigureOut">
              <a:rPr lang="de-DE" smtClean="0"/>
              <a:t>16.08.2023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045E6-D734-4DB2-BEE5-DF972DD20C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0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FPGA: </a:t>
            </a:r>
            <a:r>
              <a:rPr lang="de-DE" dirty="0" err="1"/>
              <a:t>best</a:t>
            </a:r>
            <a:r>
              <a:rPr lang="de-DE" dirty="0"/>
              <a:t> Trade-off (mittig und die schwächeren Vergleichszeichen sind immer zum besten hin)</a:t>
            </a:r>
          </a:p>
          <a:p>
            <a:endParaRPr lang="de-DE" dirty="0"/>
          </a:p>
          <a:p>
            <a:r>
              <a:rPr lang="de-DE" dirty="0"/>
              <a:t>Aber wie ist nun eine FPGA aufgebaut? Was macht ihn so </a:t>
            </a:r>
            <a:r>
              <a:rPr lang="de-DE" dirty="0" err="1"/>
              <a:t>atraktiv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A6FAB0-AAA2-4FCA-87E7-C089E9E2F25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02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Information </a:t>
            </a:r>
            <a:r>
              <a:rPr lang="de-DE" dirty="0" err="1"/>
              <a:t>from</a:t>
            </a:r>
            <a:r>
              <a:rPr lang="de-DE" dirty="0"/>
              <a:t>: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Circuits</a:t>
            </a:r>
            <a:r>
              <a:rPr lang="de-DE" dirty="0"/>
              <a:t> &amp; </a:t>
            </a:r>
            <a:r>
              <a:rPr lang="de-DE" dirty="0" err="1"/>
              <a:t>Logic</a:t>
            </a:r>
            <a:r>
              <a:rPr lang="de-DE" dirty="0"/>
              <a:t> Design </a:t>
            </a:r>
            <a:r>
              <a:rPr lang="de-DE" dirty="0" err="1"/>
              <a:t>wiht</a:t>
            </a:r>
            <a:r>
              <a:rPr lang="de-DE" dirty="0"/>
              <a:t> </a:t>
            </a:r>
            <a:r>
              <a:rPr lang="de-DE" dirty="0" err="1"/>
              <a:t>Verilog</a:t>
            </a:r>
            <a:r>
              <a:rPr lang="de-DE" dirty="0"/>
              <a:t> (</a:t>
            </a:r>
            <a:r>
              <a:rPr lang="de-DE" dirty="0" err="1"/>
              <a:t>page</a:t>
            </a:r>
            <a:r>
              <a:rPr lang="de-DE" dirty="0"/>
              <a:t> 158)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045E6-D734-4DB2-BEE5-DF972DD20CA2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95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3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Information </a:t>
            </a:r>
            <a:r>
              <a:rPr lang="de-DE" dirty="0" err="1"/>
              <a:t>from</a:t>
            </a:r>
            <a:r>
              <a:rPr lang="de-DE" dirty="0"/>
              <a:t>: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Circuits</a:t>
            </a:r>
            <a:r>
              <a:rPr lang="de-DE" dirty="0"/>
              <a:t> &amp; </a:t>
            </a:r>
            <a:r>
              <a:rPr lang="de-DE" dirty="0" err="1"/>
              <a:t>Logic</a:t>
            </a:r>
            <a:r>
              <a:rPr lang="de-DE" dirty="0"/>
              <a:t> Design </a:t>
            </a:r>
            <a:r>
              <a:rPr lang="de-DE" dirty="0" err="1"/>
              <a:t>wiht</a:t>
            </a:r>
            <a:r>
              <a:rPr lang="de-DE" dirty="0"/>
              <a:t> </a:t>
            </a:r>
            <a:r>
              <a:rPr lang="de-DE" dirty="0" err="1"/>
              <a:t>Verilog</a:t>
            </a:r>
            <a:r>
              <a:rPr lang="de-DE" dirty="0"/>
              <a:t> (</a:t>
            </a:r>
            <a:r>
              <a:rPr lang="de-DE" dirty="0" err="1"/>
              <a:t>page</a:t>
            </a:r>
            <a:r>
              <a:rPr lang="de-DE" dirty="0"/>
              <a:t> 158)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045E6-D734-4DB2-BEE5-DF972DD20CA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19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Information </a:t>
            </a:r>
            <a:r>
              <a:rPr lang="de-DE" dirty="0" err="1"/>
              <a:t>from</a:t>
            </a:r>
            <a:r>
              <a:rPr lang="de-DE" dirty="0"/>
              <a:t>: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Circuits</a:t>
            </a:r>
            <a:r>
              <a:rPr lang="de-DE" dirty="0"/>
              <a:t> &amp; </a:t>
            </a:r>
            <a:r>
              <a:rPr lang="de-DE" dirty="0" err="1"/>
              <a:t>Logic</a:t>
            </a:r>
            <a:r>
              <a:rPr lang="de-DE" dirty="0"/>
              <a:t> Design </a:t>
            </a:r>
            <a:r>
              <a:rPr lang="de-DE" dirty="0" err="1"/>
              <a:t>wiht</a:t>
            </a:r>
            <a:r>
              <a:rPr lang="de-DE" dirty="0"/>
              <a:t> </a:t>
            </a:r>
            <a:r>
              <a:rPr lang="de-DE" dirty="0" err="1"/>
              <a:t>Verilog</a:t>
            </a:r>
            <a:r>
              <a:rPr lang="de-DE" dirty="0"/>
              <a:t> (</a:t>
            </a:r>
            <a:r>
              <a:rPr lang="de-DE" dirty="0" err="1"/>
              <a:t>page</a:t>
            </a:r>
            <a:r>
              <a:rPr lang="de-DE" dirty="0"/>
              <a:t> 158)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045E6-D734-4DB2-BEE5-DF972DD20CA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082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92212-3DCB-4EAC-9782-A1025F2B96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1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92212-3DCB-4EAC-9782-A1025F2B96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44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Animationen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92212-3DCB-4EAC-9782-A1025F2B96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Invertibility</a:t>
            </a:r>
            <a:r>
              <a:rPr lang="de-DE" dirty="0"/>
              <a:t> -&gt;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? (</a:t>
            </a:r>
            <a:r>
              <a:rPr lang="de-DE" dirty="0" err="1"/>
              <a:t>figure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92212-3DCB-4EAC-9782-A1025F2B96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Hard </a:t>
            </a:r>
            <a:r>
              <a:rPr lang="de-DE" dirty="0" err="1"/>
              <a:t>part</a:t>
            </a:r>
            <a:r>
              <a:rPr lang="de-DE" dirty="0"/>
              <a:t>: </a:t>
            </a:r>
            <a:r>
              <a:rPr lang="de-DE" dirty="0" err="1"/>
              <a:t>Absorb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in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rounds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latency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92212-3DCB-4EAC-9782-A1025F2B96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85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A89267FE-B193-4A99-AA44-D1B750F05A38}"/>
              </a:ext>
            </a:extLst>
          </p:cNvPr>
          <p:cNvSpPr/>
          <p:nvPr userDrawn="1"/>
        </p:nvSpPr>
        <p:spPr>
          <a:xfrm>
            <a:off x="7740352" y="0"/>
            <a:ext cx="1296144" cy="10595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33BD80-2818-4527-8F09-578E20D50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772"/>
          <a:stretch/>
        </p:blipFill>
        <p:spPr>
          <a:xfrm>
            <a:off x="0" y="1"/>
            <a:ext cx="9144000" cy="3038474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6596" y="4876006"/>
            <a:ext cx="1224136" cy="144000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2"/>
                </a:solidFill>
              </a:defRPr>
            </a:lvl1pPr>
          </a:lstStyle>
          <a:p>
            <a:fld id="{DE219DE8-25BD-4BA0-812F-B0B982C8FC6B}" type="datetime4">
              <a:rPr lang="de-DE" smtClean="0"/>
              <a:t>16. August 2023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0D81F06-1D47-4C44-8C29-89662B0E16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512" y="3077526"/>
            <a:ext cx="1512168" cy="104950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E2DEA6-4F76-4BF3-A4CD-42FDDDA6B7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96" y="3298695"/>
            <a:ext cx="6809660" cy="3531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The Title</a:t>
            </a:r>
          </a:p>
        </p:txBody>
      </p:sp>
      <p:graphicFrame>
        <p:nvGraphicFramePr>
          <p:cNvPr id="19" name="Objekt 18">
            <a:extLst>
              <a:ext uri="{FF2B5EF4-FFF2-40B4-BE49-F238E27FC236}">
                <a16:creationId xmlns:a16="http://schemas.microsoft.com/office/drawing/2014/main" id="{3E86275B-822E-4681-B38E-9459402F9D33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92495437"/>
              </p:ext>
            </p:extLst>
          </p:nvPr>
        </p:nvGraphicFramePr>
        <p:xfrm>
          <a:off x="8172400" y="1"/>
          <a:ext cx="647600" cy="64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PDF" r:id="rId5" imgW="0" imgH="360" progId="FoxitReader.Document">
                  <p:embed/>
                </p:oleObj>
              </mc:Choice>
              <mc:Fallback>
                <p:oleObj name="PDF" r:id="rId5" imgW="0" imgH="360" progId="FoxitReader.Document">
                  <p:embed/>
                  <p:pic>
                    <p:nvPicPr>
                      <p:cNvPr id="10" name="Objekt 9">
                        <a:extLst>
                          <a:ext uri="{FF2B5EF4-FFF2-40B4-BE49-F238E27FC236}">
                            <a16:creationId xmlns:a16="http://schemas.microsoft.com/office/drawing/2014/main" id="{CBD9AA3E-096C-44E5-A284-AE963646F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2400" y="1"/>
                        <a:ext cx="647600" cy="64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FE3F4017-C2BE-4586-9255-17D4E215E96F}"/>
              </a:ext>
            </a:extLst>
          </p:cNvPr>
          <p:cNvSpPr txBox="1"/>
          <p:nvPr userDrawn="1"/>
        </p:nvSpPr>
        <p:spPr>
          <a:xfrm>
            <a:off x="4716016" y="4515966"/>
            <a:ext cx="3240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chemeClr val="tx2"/>
                </a:solidFill>
              </a:rPr>
              <a:t>Chair </a:t>
            </a:r>
            <a:r>
              <a:rPr lang="de-DE" sz="900" dirty="0" err="1">
                <a:solidFill>
                  <a:schemeClr val="tx2"/>
                </a:solidFill>
              </a:rPr>
              <a:t>for</a:t>
            </a:r>
            <a:r>
              <a:rPr lang="de-DE" sz="900" dirty="0">
                <a:solidFill>
                  <a:schemeClr val="tx2"/>
                </a:solidFill>
              </a:rPr>
              <a:t> Security Engineering </a:t>
            </a:r>
          </a:p>
          <a:p>
            <a:pPr algn="r"/>
            <a:r>
              <a:rPr lang="en-US" sz="900" dirty="0">
                <a:solidFill>
                  <a:schemeClr val="tx2"/>
                </a:solidFill>
              </a:rPr>
              <a:t>Faculty of Computer Science</a:t>
            </a:r>
          </a:p>
          <a:p>
            <a:pPr algn="r"/>
            <a:r>
              <a:rPr lang="en-US" sz="900" dirty="0">
                <a:solidFill>
                  <a:schemeClr val="tx2"/>
                </a:solidFill>
              </a:rPr>
              <a:t>Ruhr University Bochum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4AFF73E-44FE-4714-BD8C-41436E064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96" y="3668292"/>
            <a:ext cx="6809660" cy="3531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64817261-B41F-492C-B4D6-9357C95F27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596" y="4580881"/>
            <a:ext cx="1999660" cy="2773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Presenter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BB9C3C-C0BC-4E33-9C7E-05F4E9E5E3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81646" y="4465653"/>
            <a:ext cx="1015662" cy="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inkl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000" y="954000"/>
            <a:ext cx="3960000" cy="264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3B07E-B021-4B5C-9450-33EDD58444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000" y="3708000"/>
            <a:ext cx="3960000" cy="576000"/>
          </a:xfrm>
          <a:prstGeom prst="rect">
            <a:avLst/>
          </a:prstGeo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/>
            <a:r>
              <a:rPr lang="en-US" noProof="0"/>
              <a:t>Bildunterzeile // für weitere Ebenen (Text)  &gt;&gt; Menü &gt; Start &gt; Absatz &gt; Listenebene erhöhen </a:t>
            </a:r>
          </a:p>
          <a:p>
            <a:pPr lvl="1"/>
            <a:r>
              <a:rPr lang="en-US" noProof="0"/>
              <a:t>Zweite Ebene</a:t>
            </a:r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FABEA7C-7103-4FAC-AAB1-B8FF068486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80000" y="954000"/>
            <a:ext cx="3960000" cy="264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CA26BD8-E4CD-4A9F-ACC0-895F1FD27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0000" y="3708000"/>
            <a:ext cx="3960000" cy="576000"/>
          </a:xfrm>
          <a:prstGeom prst="rect">
            <a:avLst/>
          </a:prstGeo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/>
            <a:r>
              <a:rPr lang="en-US" noProof="0" dirty="0" err="1"/>
              <a:t>Bildunterzeile</a:t>
            </a:r>
            <a:r>
              <a:rPr lang="en-US" noProof="0" dirty="0"/>
              <a:t> // </a:t>
            </a:r>
            <a:r>
              <a:rPr lang="en-US" noProof="0" dirty="0" err="1"/>
              <a:t>für</a:t>
            </a:r>
            <a:r>
              <a:rPr lang="en-US" noProof="0" dirty="0"/>
              <a:t> </a:t>
            </a:r>
            <a:r>
              <a:rPr lang="en-US" noProof="0" dirty="0" err="1"/>
              <a:t>weitere</a:t>
            </a:r>
            <a:r>
              <a:rPr lang="en-US" noProof="0" dirty="0"/>
              <a:t> </a:t>
            </a:r>
            <a:r>
              <a:rPr lang="en-US" noProof="0" dirty="0" err="1"/>
              <a:t>Ebenen</a:t>
            </a:r>
            <a:r>
              <a:rPr lang="en-US" noProof="0" dirty="0"/>
              <a:t> (Text)  &gt;&gt; </a:t>
            </a:r>
            <a:r>
              <a:rPr lang="en-US" noProof="0" dirty="0" err="1"/>
              <a:t>Menü</a:t>
            </a:r>
            <a:r>
              <a:rPr lang="en-US" noProof="0" dirty="0"/>
              <a:t> &gt; Start &gt; </a:t>
            </a:r>
            <a:r>
              <a:rPr lang="en-US" noProof="0" dirty="0" err="1"/>
              <a:t>Absatz</a:t>
            </a:r>
            <a:r>
              <a:rPr lang="en-US" noProof="0" dirty="0"/>
              <a:t> &gt; </a:t>
            </a:r>
            <a:r>
              <a:rPr lang="en-US" noProof="0" dirty="0" err="1"/>
              <a:t>Listenebene</a:t>
            </a:r>
            <a:r>
              <a:rPr lang="en-US" noProof="0" dirty="0"/>
              <a:t> </a:t>
            </a:r>
            <a:r>
              <a:rPr lang="en-US" noProof="0" dirty="0" err="1"/>
              <a:t>erhöhen</a:t>
            </a:r>
            <a:r>
              <a:rPr lang="en-US" noProof="0" dirty="0"/>
              <a:t> </a:t>
            </a:r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B3784F-BC20-4A45-986C-728B00F59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6F1CD2C-44B4-44B0-A15B-6CF96BB1F73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9A9C80E-5E6D-4C0E-84D7-D1EFCB310238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E85D1D8-57A3-46DF-8F81-F40E8AF77A9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EA60FD8-0DD2-4BCF-9C28-4FBD4CA9D82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D02CAF1B-7BB8-4900-A5E6-3A2BD7361D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460" y="499622"/>
            <a:ext cx="7560000" cy="349957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622507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3" orient="horz" pos="596" userDrawn="1">
          <p15:clr>
            <a:srgbClr val="FBAE40"/>
          </p15:clr>
        </p15:guide>
        <p15:guide id="4" orient="horz" pos="2269" userDrawn="1">
          <p15:clr>
            <a:srgbClr val="FBAE40"/>
          </p15:clr>
        </p15:guide>
        <p15:guide id="5" pos="2790">
          <p15:clr>
            <a:srgbClr val="FBAE40"/>
          </p15:clr>
        </p15:guide>
        <p15:guide id="6" pos="54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8000" y="1293982"/>
            <a:ext cx="3240000" cy="33660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234000" indent="-234000">
              <a:buFont typeface="Arial" panose="020B0604020202020204" pitchFamily="34" charset="0"/>
              <a:buChar char="•"/>
              <a:defRPr/>
            </a:lvl3pPr>
            <a:lvl4pPr marL="468000" indent="-234000">
              <a:buFont typeface="Arial" panose="020B0604020202020204" pitchFamily="34" charset="0"/>
              <a:buChar char="•"/>
              <a:defRPr/>
            </a:lvl4pPr>
            <a:lvl5pPr marL="702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Subline auf </a:t>
            </a:r>
            <a:r>
              <a:rPr lang="en-US" noProof="0" dirty="0" err="1"/>
              <a:t>erster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r>
              <a:rPr lang="en-US" noProof="0" dirty="0"/>
              <a:t> // </a:t>
            </a:r>
            <a:r>
              <a:rPr lang="en-US" noProof="0" dirty="0" err="1"/>
              <a:t>für</a:t>
            </a:r>
            <a:r>
              <a:rPr lang="en-US" noProof="0" dirty="0"/>
              <a:t> </a:t>
            </a:r>
            <a:r>
              <a:rPr lang="en-US" noProof="0" dirty="0" err="1"/>
              <a:t>weitere</a:t>
            </a:r>
            <a:r>
              <a:rPr lang="en-US" noProof="0" dirty="0"/>
              <a:t> </a:t>
            </a:r>
            <a:r>
              <a:rPr lang="en-US" noProof="0" dirty="0" err="1"/>
              <a:t>Ebenen</a:t>
            </a:r>
            <a:r>
              <a:rPr lang="en-US" noProof="0" dirty="0"/>
              <a:t> &gt;&gt; </a:t>
            </a:r>
            <a:r>
              <a:rPr lang="en-US" noProof="0" dirty="0" err="1"/>
              <a:t>Menü</a:t>
            </a:r>
            <a:r>
              <a:rPr lang="en-US" noProof="0" dirty="0"/>
              <a:t> &gt; Start &gt; </a:t>
            </a:r>
            <a:r>
              <a:rPr lang="en-US" noProof="0" dirty="0" err="1"/>
              <a:t>Absatz</a:t>
            </a:r>
            <a:r>
              <a:rPr lang="en-US" noProof="0" dirty="0"/>
              <a:t> &gt; </a:t>
            </a:r>
            <a:r>
              <a:rPr lang="en-US" noProof="0" dirty="0" err="1"/>
              <a:t>Listenebene</a:t>
            </a:r>
            <a:r>
              <a:rPr lang="en-US" noProof="0" dirty="0"/>
              <a:t> </a:t>
            </a:r>
            <a:r>
              <a:rPr lang="en-US" noProof="0" dirty="0" err="1"/>
              <a:t>erhöhen</a:t>
            </a:r>
            <a:r>
              <a:rPr lang="en-US" noProof="0" dirty="0"/>
              <a:t> </a:t>
            </a:r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5"/>
            <a:r>
              <a:rPr lang="en-US" noProof="0" dirty="0" err="1"/>
              <a:t>Sechste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6"/>
            <a:r>
              <a:rPr lang="en-US" noProof="0" dirty="0" err="1"/>
              <a:t>Siebte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7"/>
            <a:r>
              <a:rPr lang="en-US" noProof="0" dirty="0" err="1"/>
              <a:t>Achte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8"/>
            <a:r>
              <a:rPr lang="en-US" noProof="0" dirty="0" err="1"/>
              <a:t>Neunte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4000" y="1329982"/>
            <a:ext cx="4536000" cy="3024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Bild durch Klicken auf Symbol hinzufügen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1AE8A3A-C979-466C-AE5E-BC081A145E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257F56-7C1B-42E7-944E-E1FD8504FE5B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675F8A-75D9-4A4E-9D2F-C743783742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C1E06EC-28D4-40E2-8296-0F2E119313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0EC2408-F7DF-4B5B-B414-5C67426C8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6460" y="499622"/>
            <a:ext cx="7560000" cy="349957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199913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83" userDrawn="1">
          <p15:clr>
            <a:srgbClr val="FBAE40"/>
          </p15:clr>
        </p15:guide>
        <p15:guide id="2" pos="5444" userDrawn="1">
          <p15:clr>
            <a:srgbClr val="FBAE40"/>
          </p15:clr>
        </p15:guide>
        <p15:guide id="3" orient="horz" pos="596" userDrawn="1">
          <p15:clr>
            <a:srgbClr val="FBAE40"/>
          </p15:clr>
        </p15:guide>
        <p15:guide id="4" orient="horz" pos="250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Bild inkl. Bildunter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8000" y="1149966"/>
            <a:ext cx="4104000" cy="33660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Subline auf </a:t>
            </a:r>
            <a:r>
              <a:rPr lang="en-US" noProof="0" dirty="0" err="1"/>
              <a:t>erster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r>
              <a:rPr lang="en-US" noProof="0" dirty="0"/>
              <a:t> // </a:t>
            </a:r>
            <a:r>
              <a:rPr lang="en-US" noProof="0" dirty="0" err="1"/>
              <a:t>für</a:t>
            </a:r>
            <a:r>
              <a:rPr lang="en-US" noProof="0" dirty="0"/>
              <a:t> </a:t>
            </a:r>
            <a:r>
              <a:rPr lang="en-US" noProof="0" dirty="0" err="1"/>
              <a:t>weitere</a:t>
            </a:r>
            <a:r>
              <a:rPr lang="en-US" noProof="0" dirty="0"/>
              <a:t> </a:t>
            </a:r>
            <a:r>
              <a:rPr lang="en-US" noProof="0" dirty="0" err="1"/>
              <a:t>Ebenen</a:t>
            </a:r>
            <a:r>
              <a:rPr lang="en-US" noProof="0" dirty="0"/>
              <a:t> &gt;&gt; </a:t>
            </a:r>
            <a:r>
              <a:rPr lang="en-US" noProof="0" dirty="0" err="1"/>
              <a:t>Menü</a:t>
            </a:r>
            <a:r>
              <a:rPr lang="en-US" noProof="0" dirty="0"/>
              <a:t> &gt; Start &gt; </a:t>
            </a:r>
            <a:r>
              <a:rPr lang="en-US" noProof="0" dirty="0" err="1"/>
              <a:t>Absatz</a:t>
            </a:r>
            <a:r>
              <a:rPr lang="en-US" noProof="0" dirty="0"/>
              <a:t> &gt; </a:t>
            </a:r>
            <a:r>
              <a:rPr lang="en-US" noProof="0" dirty="0" err="1"/>
              <a:t>Listenebene</a:t>
            </a:r>
            <a:r>
              <a:rPr lang="en-US" noProof="0" dirty="0"/>
              <a:t> </a:t>
            </a:r>
            <a:r>
              <a:rPr lang="en-US" noProof="0" dirty="0" err="1"/>
              <a:t>erhöhen</a:t>
            </a:r>
            <a:r>
              <a:rPr lang="en-US" noProof="0" dirty="0"/>
              <a:t> </a:t>
            </a:r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5"/>
            <a:r>
              <a:rPr lang="en-US" noProof="0" dirty="0" err="1"/>
              <a:t>Sechste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6"/>
            <a:r>
              <a:rPr lang="en-US" noProof="0" dirty="0" err="1"/>
              <a:t>Siebte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7"/>
            <a:r>
              <a:rPr lang="en-US" noProof="0" dirty="0" err="1"/>
              <a:t>Achte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8"/>
            <a:r>
              <a:rPr lang="en-US" noProof="0" dirty="0" err="1"/>
              <a:t>Neunte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0000" y="1185966"/>
            <a:ext cx="3960000" cy="264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8C92916-9C2D-4160-84A7-92C7AE8CF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0000" y="3939966"/>
            <a:ext cx="3960000" cy="576000"/>
          </a:xfrm>
          <a:prstGeom prst="rect">
            <a:avLst/>
          </a:prstGeo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/>
            <a:r>
              <a:rPr lang="en-US" noProof="0"/>
              <a:t>Bildunterzeile // für weitere Ebenen (Text)  &gt;&gt; Menü &gt; Start &gt; Absatz &gt; Listenebene erhöhen </a:t>
            </a:r>
          </a:p>
          <a:p>
            <a:pPr lvl="0"/>
            <a:endParaRPr lang="en-US" noProof="0"/>
          </a:p>
          <a:p>
            <a:pPr lvl="1"/>
            <a:r>
              <a:rPr lang="en-US" noProof="0"/>
              <a:t>Zweite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B80A59D-3213-4C09-9DD1-8BF7725A9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B6626E8-0761-4257-81C5-80F2322E829B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5307DC0-C45A-46D3-8569-6CA6C6551B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7C25232-5765-436A-8C0F-812BA57771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8BCE4425-216F-4818-B426-FD4C695663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6460" y="499622"/>
            <a:ext cx="7560000" cy="349957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8719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945" userDrawn="1">
          <p15:clr>
            <a:srgbClr val="FBAE40"/>
          </p15:clr>
        </p15:guide>
        <p15:guide id="2" pos="5444" userDrawn="1">
          <p15:clr>
            <a:srgbClr val="FBAE40"/>
          </p15:clr>
        </p15:guide>
        <p15:guide id="3" orient="horz" pos="596" userDrawn="1">
          <p15:clr>
            <a:srgbClr val="FBAE40"/>
          </p15:clr>
        </p15:guide>
        <p15:guide id="4" orient="horz" pos="226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Bild inkl. Bildunterzeile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220000" y="1149966"/>
            <a:ext cx="3420000" cy="336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Subline auf </a:t>
            </a:r>
            <a:r>
              <a:rPr lang="en-US" noProof="0" dirty="0" err="1"/>
              <a:t>erster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r>
              <a:rPr lang="en-US" noProof="0" dirty="0"/>
              <a:t> // </a:t>
            </a:r>
            <a:r>
              <a:rPr lang="en-US" noProof="0" dirty="0" err="1"/>
              <a:t>für</a:t>
            </a:r>
            <a:r>
              <a:rPr lang="en-US" noProof="0" dirty="0"/>
              <a:t> </a:t>
            </a:r>
            <a:r>
              <a:rPr lang="en-US" noProof="0" dirty="0" err="1"/>
              <a:t>weitere</a:t>
            </a:r>
            <a:r>
              <a:rPr lang="en-US" noProof="0" dirty="0"/>
              <a:t> </a:t>
            </a:r>
            <a:r>
              <a:rPr lang="en-US" noProof="0" dirty="0" err="1"/>
              <a:t>Ebenen</a:t>
            </a:r>
            <a:r>
              <a:rPr lang="en-US" noProof="0" dirty="0"/>
              <a:t> &gt;&gt; </a:t>
            </a:r>
            <a:r>
              <a:rPr lang="en-US" noProof="0" dirty="0" err="1"/>
              <a:t>Menü</a:t>
            </a:r>
            <a:r>
              <a:rPr lang="en-US" noProof="0" dirty="0"/>
              <a:t> &gt; Start &gt; </a:t>
            </a:r>
            <a:r>
              <a:rPr lang="en-US" noProof="0" dirty="0" err="1"/>
              <a:t>Absatz</a:t>
            </a:r>
            <a:r>
              <a:rPr lang="en-US" noProof="0" dirty="0"/>
              <a:t> &gt; </a:t>
            </a:r>
            <a:r>
              <a:rPr lang="en-US" noProof="0" dirty="0" err="1"/>
              <a:t>Listenebene</a:t>
            </a:r>
            <a:r>
              <a:rPr lang="en-US" noProof="0" dirty="0"/>
              <a:t> </a:t>
            </a:r>
            <a:r>
              <a:rPr lang="en-US" noProof="0" dirty="0" err="1"/>
              <a:t>erhöhen</a:t>
            </a:r>
            <a:r>
              <a:rPr lang="en-US" noProof="0" dirty="0"/>
              <a:t> </a:t>
            </a:r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5"/>
            <a:r>
              <a:rPr lang="en-US" noProof="0" dirty="0" err="1"/>
              <a:t>Sechste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6"/>
            <a:r>
              <a:rPr lang="en-US" noProof="0" dirty="0" err="1"/>
              <a:t>Siebte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7"/>
            <a:r>
              <a:rPr lang="en-US" noProof="0" dirty="0" err="1"/>
              <a:t>Achte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8"/>
            <a:r>
              <a:rPr lang="en-US" noProof="0" dirty="0" err="1"/>
              <a:t>Neunte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000" y="1185966"/>
            <a:ext cx="3960000" cy="264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8C92916-9C2D-4160-84A7-92C7AE8CF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000" y="3939966"/>
            <a:ext cx="3960000" cy="576000"/>
          </a:xfrm>
          <a:prstGeom prst="rect">
            <a:avLst/>
          </a:prstGeo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/>
            <a:r>
              <a:rPr lang="en-US" noProof="0" dirty="0" err="1"/>
              <a:t>Bildunterzeile</a:t>
            </a:r>
            <a:r>
              <a:rPr lang="en-US" noProof="0" dirty="0"/>
              <a:t> // </a:t>
            </a:r>
            <a:r>
              <a:rPr lang="en-US" noProof="0" dirty="0" err="1"/>
              <a:t>für</a:t>
            </a:r>
            <a:r>
              <a:rPr lang="en-US" noProof="0" dirty="0"/>
              <a:t> </a:t>
            </a:r>
            <a:r>
              <a:rPr lang="en-US" noProof="0" dirty="0" err="1"/>
              <a:t>weitere</a:t>
            </a:r>
            <a:r>
              <a:rPr lang="en-US" noProof="0" dirty="0"/>
              <a:t> </a:t>
            </a:r>
            <a:r>
              <a:rPr lang="en-US" noProof="0" dirty="0" err="1"/>
              <a:t>Ebenen</a:t>
            </a:r>
            <a:r>
              <a:rPr lang="en-US" noProof="0" dirty="0"/>
              <a:t> (Text)  &gt;&gt; </a:t>
            </a:r>
            <a:r>
              <a:rPr lang="en-US" noProof="0" dirty="0" err="1"/>
              <a:t>Menü</a:t>
            </a:r>
            <a:r>
              <a:rPr lang="en-US" noProof="0" dirty="0"/>
              <a:t> &gt; Start &gt; </a:t>
            </a:r>
            <a:r>
              <a:rPr lang="en-US" noProof="0" dirty="0" err="1"/>
              <a:t>Absatz</a:t>
            </a:r>
            <a:r>
              <a:rPr lang="en-US" noProof="0" dirty="0"/>
              <a:t> &gt; </a:t>
            </a:r>
            <a:r>
              <a:rPr lang="en-US" noProof="0" dirty="0" err="1"/>
              <a:t>Listenebene</a:t>
            </a:r>
            <a:r>
              <a:rPr lang="en-US" noProof="0" dirty="0"/>
              <a:t> </a:t>
            </a:r>
            <a:r>
              <a:rPr lang="en-US" noProof="0" dirty="0" err="1"/>
              <a:t>erhöhen</a:t>
            </a:r>
            <a:r>
              <a:rPr lang="en-US" noProof="0" dirty="0"/>
              <a:t> </a:t>
            </a:r>
          </a:p>
          <a:p>
            <a:pPr lvl="0"/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59C5DAD-F6FF-4487-85FA-12403A2A590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D9358AA-E0B8-44B1-9C19-5F4CBD613358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FCFE110-45A7-442B-BC72-036425456E3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75D83F5-2140-4982-8C13-C12FE4F8322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AB27560-1954-4225-8798-B811AB963E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6460" y="499622"/>
            <a:ext cx="7560000" cy="349957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137466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2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8000" y="1221974"/>
            <a:ext cx="5400000" cy="336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Subline auf erster Ebene // für weitere Ebenen &gt;&gt; Menü &gt; Start &gt; Absatz &gt; Listenebene erhöhen 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0000" y="1257974"/>
            <a:ext cx="2160000" cy="1440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73CCF540-0E4F-47A6-981D-1A856FBCB4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80000" y="2931974"/>
            <a:ext cx="2160000" cy="1440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BA744DD-2255-484D-9DB5-45CE7B451B3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32A36A5-2232-40C8-9046-96F5419DA47F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E278EDC-6117-4E93-BDEA-10FCF3B1BF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3D7DC12-E833-4145-8309-42B5557C51C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D160850E-E5D4-4B28-B63A-012D688F66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460" y="499622"/>
            <a:ext cx="7560000" cy="349957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56241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077" userDrawn="1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1653" userDrawn="1">
          <p15:clr>
            <a:srgbClr val="FBAE40"/>
          </p15:clr>
        </p15:guide>
        <p15:guide id="5" orient="horz" pos="2564" userDrawn="1">
          <p15:clr>
            <a:srgbClr val="FBAE40"/>
          </p15:clr>
        </p15:guide>
        <p15:guide id="6" orient="horz" pos="151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2 Bilder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40000" y="1221974"/>
            <a:ext cx="5400000" cy="336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Subline auf erster Ebene // für weitere Ebenen &gt;&gt; Menü &gt; Start &gt; Absatz &gt; Listenebene erhöhen 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000" y="1257974"/>
            <a:ext cx="2160000" cy="1440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73CCF540-0E4F-47A6-981D-1A856FBCB4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8000" y="2931974"/>
            <a:ext cx="2160000" cy="1440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8D8B4E9-A734-41FB-A74C-BF59482C9F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9554E25-941A-4074-B7C6-016034389444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E55CD02-36A8-461D-9A15-18423015CA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05CDAA0-921A-4E62-B279-C546942E7C3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D9FF370A-B6BF-4BF6-B142-297ACB2F32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460" y="499622"/>
            <a:ext cx="7560000" cy="349957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87010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8" userDrawn="1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1653">
          <p15:clr>
            <a:srgbClr val="FBAE40"/>
          </p15:clr>
        </p15:guide>
        <p15:guide id="5" orient="horz" pos="2564">
          <p15:clr>
            <a:srgbClr val="FBAE40"/>
          </p15:clr>
        </p15:guide>
        <p15:guide id="6" orient="horz" pos="151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6586" y="951570"/>
            <a:ext cx="8171384" cy="3672078"/>
          </a:xfrm>
          <a:prstGeom prst="rect">
            <a:avLst/>
          </a:prstGeom>
        </p:spPr>
        <p:txBody>
          <a:bodyPr>
            <a:normAutofit/>
          </a:bodyPr>
          <a:lstStyle>
            <a:lvl1pPr marL="257173" indent="-257173">
              <a:buFont typeface="Wingdings" panose="05000000000000000000" pitchFamily="2" charset="2"/>
              <a:buChar char="§"/>
              <a:defRPr sz="105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71484" indent="-128587"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8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825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TEXTMASTERFORMAT BEARBEITEN</a:t>
            </a:r>
          </a:p>
          <a:p>
            <a:pPr lvl="1"/>
            <a:r>
              <a:rPr lang="en-US" noProof="0" dirty="0"/>
              <a:t>	ZWEITE EBENE</a:t>
            </a:r>
          </a:p>
        </p:txBody>
      </p:sp>
      <p:sp>
        <p:nvSpPr>
          <p:cNvPr id="11" name="Rechteck 7"/>
          <p:cNvSpPr/>
          <p:nvPr userDrawn="1"/>
        </p:nvSpPr>
        <p:spPr>
          <a:xfrm>
            <a:off x="0" y="-20538"/>
            <a:ext cx="9144000" cy="73521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5602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350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89" y="213639"/>
            <a:ext cx="1152128" cy="57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76456" y="195487"/>
            <a:ext cx="370980" cy="93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0">
                <a:solidFill>
                  <a:srgbClr val="8DAE1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EBE111-92A3-4E73-8F7A-A17121EB3B2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 Box 6"/>
          <p:cNvSpPr txBox="1">
            <a:spLocks noChangeArrowheads="1"/>
          </p:cNvSpPr>
          <p:nvPr userDrawn="1"/>
        </p:nvSpPr>
        <p:spPr bwMode="auto">
          <a:xfrm>
            <a:off x="456237" y="4840003"/>
            <a:ext cx="6925888" cy="11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cs typeface="DejaVu Sans" charset="0"/>
              </a:defRPr>
            </a:lvl9pPr>
          </a:lstStyle>
          <a:p>
            <a:pPr>
              <a:buClrTx/>
              <a:buFontTx/>
              <a:buNone/>
            </a:pPr>
            <a:r>
              <a:rPr lang="de-DE" sz="750" b="1" dirty="0">
                <a:solidFill>
                  <a:srgbClr val="003560"/>
                </a:solidFill>
                <a:cs typeface="Arial" charset="0"/>
              </a:rPr>
              <a:t>RUHR-UNIVERSITÄT</a:t>
            </a:r>
            <a:r>
              <a:rPr lang="de-DE" sz="750" dirty="0">
                <a:solidFill>
                  <a:srgbClr val="003560"/>
                </a:solidFill>
                <a:cs typeface="Arial" charset="0"/>
              </a:rPr>
              <a:t> BOCHUM |</a:t>
            </a:r>
            <a:r>
              <a:rPr lang="de-DE" sz="750" baseline="0" dirty="0">
                <a:solidFill>
                  <a:srgbClr val="003560"/>
                </a:solidFill>
                <a:cs typeface="Arial" charset="0"/>
              </a:rPr>
              <a:t> </a:t>
            </a:r>
            <a:r>
              <a:rPr lang="de-DE" sz="750" b="0" baseline="0" dirty="0">
                <a:solidFill>
                  <a:srgbClr val="003560"/>
                </a:solidFill>
                <a:cs typeface="Arial" charset="0"/>
              </a:rPr>
              <a:t>LEHRSTUHL SECURITY ENGINEERING</a:t>
            </a:r>
            <a:endParaRPr lang="de-DE" sz="750" b="0" dirty="0">
              <a:solidFill>
                <a:srgbClr val="003560"/>
              </a:solidFill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6236" y="413985"/>
            <a:ext cx="7886700" cy="213554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9" name="Title 3"/>
          <p:cNvSpPr txBox="1">
            <a:spLocks/>
          </p:cNvSpPr>
          <p:nvPr userDrawn="1"/>
        </p:nvSpPr>
        <p:spPr>
          <a:xfrm>
            <a:off x="456237" y="183050"/>
            <a:ext cx="6925888" cy="12734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0035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6857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sz="600" baseline="0" dirty="0">
                <a:latin typeface="Arial" panose="020B0604020202020204" pitchFamily="34" charset="0"/>
                <a:cs typeface="Arial" panose="020B0604020202020204" pitchFamily="34" charset="0"/>
              </a:rPr>
              <a:t>KRYPTOGRAPHIE AUF HARDWAREBASIERTEN PLATFORMEN, WINTERSEMESTER 2019 / 2020</a:t>
            </a:r>
            <a:endParaRPr lang="de-DE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566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E5562-6453-4F70-88BE-C30F0D0DC8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126" y="115554"/>
            <a:ext cx="6636233" cy="3883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Überschrift hinzufügen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271F9-69BC-4848-971B-B79CD510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8744" y="4845681"/>
            <a:ext cx="6386513" cy="273844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Hardware Security – Challenges and Directions – Tim Güneysu</a:t>
            </a:r>
            <a:endParaRPr lang="en-US" sz="105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D5D535-C5C5-4688-BC43-314E560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8706" y="4867113"/>
            <a:ext cx="592494" cy="273844"/>
          </a:xfrm>
        </p:spPr>
        <p:txBody>
          <a:bodyPr/>
          <a:lstStyle>
            <a:lvl1pPr algn="ctr">
              <a:defRPr sz="1050">
                <a:solidFill>
                  <a:schemeClr val="tx2"/>
                </a:solidFill>
              </a:defRPr>
            </a:lvl1pPr>
          </a:lstStyle>
          <a:p>
            <a:pPr algn="ctr"/>
            <a:fld id="{EA37877F-6022-44FF-B34A-E9D88D447CA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6B8DF21-4EB8-4383-9E40-A2EFF8B7D5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126" y="512671"/>
            <a:ext cx="2995259" cy="291974"/>
          </a:xfrm>
          <a:prstGeom prst="rect">
            <a:avLst/>
          </a:prstGeom>
        </p:spPr>
        <p:txBody>
          <a:bodyPr/>
          <a:lstStyle>
            <a:lvl1pPr>
              <a:buNone/>
              <a:defRPr sz="1500">
                <a:solidFill>
                  <a:srgbClr val="FFC000"/>
                </a:solidFill>
              </a:defRPr>
            </a:lvl1pPr>
            <a:lvl5pPr algn="l">
              <a:buNone/>
              <a:defRPr/>
            </a:lvl5pPr>
          </a:lstStyle>
          <a:p>
            <a:pPr lvl="0"/>
            <a:r>
              <a:rPr lang="de-DE" dirty="0"/>
              <a:t>Untertitel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2E739309-AB5A-4D4F-99F1-5924861547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8594" y="928688"/>
            <a:ext cx="8568929" cy="36183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18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6D90FE4-CB6A-42BB-8784-F617E68D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78E4-26A7-4D58-BB7B-76A96163E046}" type="datetime4">
              <a:rPr lang="de-DE" smtClean="0"/>
              <a:t>16. August 2023</a:t>
            </a:fld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3C4F642-EC9F-43D1-8CD4-B0444B2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1640" y="4919549"/>
            <a:ext cx="4583632" cy="230832"/>
          </a:xfrm>
        </p:spPr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D0B4BD-066A-475C-B69E-CF32EA62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418ADCF-9AE4-40E1-819A-39476FDE3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520" y="842963"/>
            <a:ext cx="8554343" cy="3889375"/>
          </a:xfrm>
          <a:prstGeom prst="rect">
            <a:avLst/>
          </a:prstGeom>
        </p:spPr>
        <p:txBody>
          <a:bodyPr lIns="0"/>
          <a:lstStyle>
            <a:lvl2pPr marL="180975" indent="-180975">
              <a:buSzPct val="100000"/>
              <a:buFont typeface="Wingdings" panose="05000000000000000000" pitchFamily="2" charset="2"/>
              <a:buChar char="§"/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09608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8000" y="1131590"/>
            <a:ext cx="7560000" cy="367240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marL="234000" indent="-234000" defTabSz="234000">
              <a:buFont typeface="Arial" panose="020B0604020202020204" pitchFamily="34" charset="0"/>
              <a:buChar char="•"/>
              <a:tabLst>
                <a:tab pos="234000" algn="l"/>
              </a:tabLst>
              <a:defRPr/>
            </a:lvl3pPr>
            <a:lvl4pPr marL="468000" indent="-234000" defTabSz="234000">
              <a:buFont typeface="Arial" panose="020B0604020202020204" pitchFamily="34" charset="0"/>
              <a:buChar char="•"/>
              <a:tabLst>
                <a:tab pos="234000" algn="l"/>
              </a:tabLst>
              <a:defRPr/>
            </a:lvl4pPr>
            <a:lvl5pPr marL="702000" indent="-234000" defTabSz="234000">
              <a:buFont typeface="Arial" panose="020B0604020202020204" pitchFamily="34" charset="0"/>
              <a:buChar char="•"/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lvl="0"/>
            <a:r>
              <a:rPr lang="en-US" noProof="0" dirty="0"/>
              <a:t>Subline auf </a:t>
            </a:r>
            <a:r>
              <a:rPr lang="en-US" noProof="0" dirty="0" err="1"/>
              <a:t>erster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r>
              <a:rPr lang="en-US" noProof="0" dirty="0"/>
              <a:t> // </a:t>
            </a:r>
            <a:r>
              <a:rPr lang="en-US" noProof="0" dirty="0" err="1"/>
              <a:t>für</a:t>
            </a:r>
            <a:r>
              <a:rPr lang="en-US" noProof="0" dirty="0"/>
              <a:t> </a:t>
            </a:r>
            <a:r>
              <a:rPr lang="en-US" noProof="0" dirty="0" err="1"/>
              <a:t>weitere</a:t>
            </a:r>
            <a:r>
              <a:rPr lang="en-US" noProof="0" dirty="0"/>
              <a:t> </a:t>
            </a:r>
            <a:r>
              <a:rPr lang="en-US" noProof="0" dirty="0" err="1"/>
              <a:t>Ebenen</a:t>
            </a:r>
            <a:r>
              <a:rPr lang="en-US" noProof="0" dirty="0"/>
              <a:t> &gt;&gt; </a:t>
            </a:r>
            <a:r>
              <a:rPr lang="en-US" noProof="0" dirty="0" err="1"/>
              <a:t>Menü</a:t>
            </a:r>
            <a:r>
              <a:rPr lang="en-US" noProof="0" dirty="0"/>
              <a:t> &gt; Start &gt; </a:t>
            </a:r>
            <a:r>
              <a:rPr lang="en-US" noProof="0" dirty="0" err="1"/>
              <a:t>Absatz</a:t>
            </a:r>
            <a:r>
              <a:rPr lang="en-US" noProof="0" dirty="0"/>
              <a:t> &gt; </a:t>
            </a:r>
            <a:r>
              <a:rPr lang="en-US" noProof="0" dirty="0" err="1"/>
              <a:t>Listenebene</a:t>
            </a:r>
            <a:r>
              <a:rPr lang="en-US" noProof="0" dirty="0"/>
              <a:t> </a:t>
            </a:r>
            <a:r>
              <a:rPr lang="en-US" noProof="0" dirty="0" err="1"/>
              <a:t>erhöhen</a:t>
            </a:r>
            <a:r>
              <a:rPr lang="en-US" noProof="0" dirty="0"/>
              <a:t> </a:t>
            </a:r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5"/>
            <a:r>
              <a:rPr lang="en-US" noProof="0" dirty="0" err="1"/>
              <a:t>Sechste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6"/>
            <a:r>
              <a:rPr lang="en-US" noProof="0" dirty="0" err="1"/>
              <a:t>Siebte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7"/>
            <a:r>
              <a:rPr lang="en-US" noProof="0" dirty="0" err="1"/>
              <a:t>Achte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8"/>
            <a:r>
              <a:rPr lang="en-US" noProof="0" dirty="0" err="1"/>
              <a:t>Neunte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AA3E5-1B68-49C3-96B8-67B1E22F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BCB1-6455-471D-915A-EC8E8446912A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303E82-8BBD-4990-9BC4-5ECAF76C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1640" y="4919549"/>
            <a:ext cx="4583632" cy="230832"/>
          </a:xfrm>
        </p:spPr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184B33-AB63-4867-A88C-A8835B97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7F1F1165-028A-4DAF-BCB4-831AABAC3F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460" y="499622"/>
            <a:ext cx="7560000" cy="349957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4" name="Bild 5">
            <a:extLst>
              <a:ext uri="{FF2B5EF4-FFF2-40B4-BE49-F238E27FC236}">
                <a16:creationId xmlns:a16="http://schemas.microsoft.com/office/drawing/2014/main" id="{F6F2D496-1977-D72C-3805-03790FCCA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00" y="0"/>
            <a:ext cx="648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7352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6D90FE4-CB6A-42BB-8784-F617E68D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BF96B-1738-44E1-9BE0-0CFB8650FEE0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3C4F642-EC9F-43D1-8CD4-B0444B2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1640" y="4919549"/>
            <a:ext cx="4583632" cy="230832"/>
          </a:xfrm>
        </p:spPr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D0B4BD-066A-475C-B69E-CF32EA62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Bild 5">
            <a:extLst>
              <a:ext uri="{FF2B5EF4-FFF2-40B4-BE49-F238E27FC236}">
                <a16:creationId xmlns:a16="http://schemas.microsoft.com/office/drawing/2014/main" id="{6142CA3A-048C-E2CE-BCDF-7CEA8ADEDD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00" y="0"/>
            <a:ext cx="648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4800600"/>
            <a:ext cx="5105400" cy="228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HERVORHEBUNG MIT VIEL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8A6D120-9FDF-4BA4-88F2-0C6E4507EEA9}"/>
              </a:ext>
            </a:extLst>
          </p:cNvPr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15F71-44DB-4D13-AE55-D28F1D1B7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756000"/>
            <a:ext cx="8172000" cy="720000"/>
          </a:xfrm>
        </p:spPr>
        <p:txBody>
          <a:bodyPr/>
          <a:lstStyle>
            <a:lvl1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Chapter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B6EDCF-E80D-4E83-A8E4-8D2B26F44C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000" y="1476441"/>
            <a:ext cx="8172000" cy="1439863"/>
          </a:xfrm>
          <a:prstGeom prst="rect">
            <a:avLst/>
          </a:prstGeom>
        </p:spPr>
        <p:txBody>
          <a:bodyPr/>
          <a:lstStyle>
            <a:lvl1pPr>
              <a:lnSpc>
                <a:spcPts val="5700"/>
              </a:lnSpc>
              <a:defRPr sz="4800" b="0">
                <a:solidFill>
                  <a:schemeClr val="bg1"/>
                </a:solidFill>
              </a:defRPr>
            </a:lvl1pPr>
            <a:lvl2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2pPr>
            <a:lvl3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3pPr>
            <a:lvl4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4pPr>
            <a:lvl5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5pPr>
            <a:lvl6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6pPr>
            <a:lvl7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7pPr>
            <a:lvl8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8pPr>
            <a:lvl9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0894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Gebäude, Gras, groß enthält.&#10;&#10;Automatisch generierte Beschreibung">
            <a:extLst>
              <a:ext uri="{FF2B5EF4-FFF2-40B4-BE49-F238E27FC236}">
                <a16:creationId xmlns:a16="http://schemas.microsoft.com/office/drawing/2014/main" id="{B258C7D3-EAD5-43EC-8135-83B0DA01B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792" b="11292"/>
          <a:stretch/>
        </p:blipFill>
        <p:spPr>
          <a:xfrm>
            <a:off x="-10274" y="1"/>
            <a:ext cx="9154273" cy="514349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E89B87F-57CF-4B5C-B76C-8BF79B69F0BE}"/>
              </a:ext>
            </a:extLst>
          </p:cNvPr>
          <p:cNvSpPr/>
          <p:nvPr userDrawn="1"/>
        </p:nvSpPr>
        <p:spPr>
          <a:xfrm>
            <a:off x="6516216" y="0"/>
            <a:ext cx="2627784" cy="514349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kt 18">
            <a:extLst>
              <a:ext uri="{FF2B5EF4-FFF2-40B4-BE49-F238E27FC236}">
                <a16:creationId xmlns:a16="http://schemas.microsoft.com/office/drawing/2014/main" id="{3E86275B-822E-4681-B38E-9459402F9D33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990019674"/>
              </p:ext>
            </p:extLst>
          </p:nvPr>
        </p:nvGraphicFramePr>
        <p:xfrm>
          <a:off x="8172400" y="1"/>
          <a:ext cx="647600" cy="64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19" name="Objekt 18">
                        <a:extLst>
                          <a:ext uri="{FF2B5EF4-FFF2-40B4-BE49-F238E27FC236}">
                            <a16:creationId xmlns:a16="http://schemas.microsoft.com/office/drawing/2014/main" id="{3E86275B-822E-4681-B38E-9459402F9D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2400" y="1"/>
                        <a:ext cx="647600" cy="64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2851D7-EA82-4E12-BF7D-6C2A625B459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60233" y="1502803"/>
            <a:ext cx="2235634" cy="1212963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pPr lvl="0"/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….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ECA658-E7E6-41DD-B13F-DA86598C3DF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19919" y="3867894"/>
            <a:ext cx="2016223" cy="1008112"/>
          </a:xfrm>
          <a:prstGeom prst="rect">
            <a:avLst/>
          </a:prstGeom>
        </p:spPr>
      </p:pic>
      <p:pic>
        <p:nvPicPr>
          <p:cNvPr id="3" name="Bild 5">
            <a:extLst>
              <a:ext uri="{FF2B5EF4-FFF2-40B4-BE49-F238E27FC236}">
                <a16:creationId xmlns:a16="http://schemas.microsoft.com/office/drawing/2014/main" id="{E165B799-F679-D25D-2161-96B296EAEE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00" y="0"/>
            <a:ext cx="648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66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_Slide_FP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B47084A8-3FC2-4C39-9974-F7CAD3D58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590" b="18514"/>
          <a:stretch/>
        </p:blipFill>
        <p:spPr>
          <a:xfrm>
            <a:off x="-12616" y="0"/>
            <a:ext cx="9156616" cy="51435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E89B87F-57CF-4B5C-B76C-8BF79B69F0BE}"/>
              </a:ext>
            </a:extLst>
          </p:cNvPr>
          <p:cNvSpPr/>
          <p:nvPr userDrawn="1"/>
        </p:nvSpPr>
        <p:spPr>
          <a:xfrm>
            <a:off x="6516216" y="0"/>
            <a:ext cx="2627784" cy="514349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280AEE6-13C0-4F56-8034-BF75659B11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96205" y="4391066"/>
            <a:ext cx="1999661" cy="664522"/>
          </a:xfrm>
          <a:prstGeom prst="rect">
            <a:avLst/>
          </a:prstGeom>
        </p:spPr>
      </p:pic>
      <p:graphicFrame>
        <p:nvGraphicFramePr>
          <p:cNvPr id="19" name="Objekt 18">
            <a:extLst>
              <a:ext uri="{FF2B5EF4-FFF2-40B4-BE49-F238E27FC236}">
                <a16:creationId xmlns:a16="http://schemas.microsoft.com/office/drawing/2014/main" id="{3E86275B-822E-4681-B38E-9459402F9D33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996901112"/>
              </p:ext>
            </p:extLst>
          </p:nvPr>
        </p:nvGraphicFramePr>
        <p:xfrm>
          <a:off x="8172400" y="1"/>
          <a:ext cx="647600" cy="64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PDF" r:id="rId5" imgW="0" imgH="360" progId="FoxitReader.Document">
                  <p:embed/>
                </p:oleObj>
              </mc:Choice>
              <mc:Fallback>
                <p:oleObj name="PDF" r:id="rId5" imgW="0" imgH="360" progId="FoxitReader.Document">
                  <p:embed/>
                  <p:pic>
                    <p:nvPicPr>
                      <p:cNvPr id="19" name="Objekt 18">
                        <a:extLst>
                          <a:ext uri="{FF2B5EF4-FFF2-40B4-BE49-F238E27FC236}">
                            <a16:creationId xmlns:a16="http://schemas.microsoft.com/office/drawing/2014/main" id="{3E86275B-822E-4681-B38E-9459402F9D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2400" y="1"/>
                        <a:ext cx="647600" cy="64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2851D7-EA82-4E12-BF7D-6C2A625B459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60233" y="1502803"/>
            <a:ext cx="2235634" cy="1212963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pPr lvl="0"/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….</a:t>
            </a:r>
            <a:endParaRPr lang="en-US" dirty="0"/>
          </a:p>
        </p:txBody>
      </p:sp>
      <p:pic>
        <p:nvPicPr>
          <p:cNvPr id="3" name="Bild 5">
            <a:extLst>
              <a:ext uri="{FF2B5EF4-FFF2-40B4-BE49-F238E27FC236}">
                <a16:creationId xmlns:a16="http://schemas.microsoft.com/office/drawing/2014/main" id="{55F9318E-C2ED-0DC2-9DDE-1E595321270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00" y="0"/>
            <a:ext cx="648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683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C830FB-7849-4266-9746-A51ACF5B6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F569-C8BB-4CF8-B909-CF4BA35B02A1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B350CC-D382-4621-B548-169588B06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1640" y="4919549"/>
            <a:ext cx="4583632" cy="230832"/>
          </a:xfrm>
        </p:spPr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64ADBA-EE48-48C5-B2EC-ED7F603E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77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8000" y="1131590"/>
            <a:ext cx="7560000" cy="367240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marL="234000" indent="-234000" defTabSz="234000">
              <a:buFont typeface="Arial" panose="020B0604020202020204" pitchFamily="34" charset="0"/>
              <a:buChar char="•"/>
              <a:tabLst>
                <a:tab pos="234000" algn="l"/>
              </a:tabLst>
              <a:defRPr/>
            </a:lvl3pPr>
            <a:lvl4pPr marL="468000" indent="-234000" defTabSz="234000">
              <a:buFont typeface="Arial" panose="020B0604020202020204" pitchFamily="34" charset="0"/>
              <a:buChar char="•"/>
              <a:tabLst>
                <a:tab pos="234000" algn="l"/>
              </a:tabLst>
              <a:defRPr/>
            </a:lvl4pPr>
            <a:lvl5pPr marL="702000" indent="-234000" defTabSz="234000">
              <a:buFont typeface="Arial" panose="020B0604020202020204" pitchFamily="34" charset="0"/>
              <a:buChar char="•"/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lvl="0"/>
            <a:r>
              <a:rPr lang="en-US" noProof="0" dirty="0"/>
              <a:t>Subline auf </a:t>
            </a:r>
            <a:r>
              <a:rPr lang="en-US" noProof="0" dirty="0" err="1"/>
              <a:t>erster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r>
              <a:rPr lang="en-US" noProof="0" dirty="0"/>
              <a:t> // </a:t>
            </a:r>
            <a:r>
              <a:rPr lang="en-US" noProof="0" dirty="0" err="1"/>
              <a:t>für</a:t>
            </a:r>
            <a:r>
              <a:rPr lang="en-US" noProof="0" dirty="0"/>
              <a:t> </a:t>
            </a:r>
            <a:r>
              <a:rPr lang="en-US" noProof="0" dirty="0" err="1"/>
              <a:t>weitere</a:t>
            </a:r>
            <a:r>
              <a:rPr lang="en-US" noProof="0" dirty="0"/>
              <a:t> </a:t>
            </a:r>
            <a:r>
              <a:rPr lang="en-US" noProof="0" dirty="0" err="1"/>
              <a:t>Ebenen</a:t>
            </a:r>
            <a:r>
              <a:rPr lang="en-US" noProof="0" dirty="0"/>
              <a:t> &gt;&gt; </a:t>
            </a:r>
            <a:r>
              <a:rPr lang="en-US" noProof="0" dirty="0" err="1"/>
              <a:t>Menü</a:t>
            </a:r>
            <a:r>
              <a:rPr lang="en-US" noProof="0" dirty="0"/>
              <a:t> &gt; Start &gt; </a:t>
            </a:r>
            <a:r>
              <a:rPr lang="en-US" noProof="0" dirty="0" err="1"/>
              <a:t>Absatz</a:t>
            </a:r>
            <a:r>
              <a:rPr lang="en-US" noProof="0" dirty="0"/>
              <a:t> &gt; </a:t>
            </a:r>
            <a:r>
              <a:rPr lang="en-US" noProof="0" dirty="0" err="1"/>
              <a:t>Listenebene</a:t>
            </a:r>
            <a:r>
              <a:rPr lang="en-US" noProof="0" dirty="0"/>
              <a:t> </a:t>
            </a:r>
            <a:r>
              <a:rPr lang="en-US" noProof="0" dirty="0" err="1"/>
              <a:t>erhöhen</a:t>
            </a:r>
            <a:r>
              <a:rPr lang="en-US" noProof="0" dirty="0"/>
              <a:t> </a:t>
            </a:r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5"/>
            <a:r>
              <a:rPr lang="en-US" noProof="0" dirty="0" err="1"/>
              <a:t>Sechste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6"/>
            <a:r>
              <a:rPr lang="en-US" noProof="0" dirty="0" err="1"/>
              <a:t>Siebte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7"/>
            <a:r>
              <a:rPr lang="en-US" noProof="0" dirty="0" err="1"/>
              <a:t>Achte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8"/>
            <a:r>
              <a:rPr lang="en-US" noProof="0" dirty="0" err="1"/>
              <a:t>Neunte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AA3E5-1B68-49C3-96B8-67B1E22F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345B-FD89-421A-8BF3-3623C3739A6C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303E82-8BBD-4990-9BC4-5ECAF76C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1640" y="4919549"/>
            <a:ext cx="4583632" cy="230832"/>
          </a:xfrm>
        </p:spPr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184B33-AB63-4867-A88C-A8835B97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514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 dirty="0"/>
              <a:t>Vollbild durch klicken einfügen.</a:t>
            </a:r>
          </a:p>
        </p:txBody>
      </p:sp>
    </p:spTree>
    <p:extLst>
      <p:ext uri="{BB962C8B-B14F-4D97-AF65-F5344CB8AC3E}">
        <p14:creationId xmlns:p14="http://schemas.microsoft.com/office/powerpoint/2010/main" val="391117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2052000" y="468000"/>
            <a:ext cx="5040000" cy="336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3B07E-B021-4B5C-9450-33EDD58444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1999" y="3952800"/>
            <a:ext cx="5040000" cy="324000"/>
          </a:xfrm>
          <a:prstGeom prst="rect">
            <a:avLst/>
          </a:prstGeo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/>
            <a:r>
              <a:rPr lang="en-US" noProof="0"/>
              <a:t>Bildunterzeile // für weitere Ebenen (Text)  &gt;&gt; Menü &gt; Start &gt; Absatz &gt; Listenebene erhöhen </a:t>
            </a:r>
          </a:p>
          <a:p>
            <a:pPr lvl="1"/>
            <a:r>
              <a:rPr lang="en-US" noProof="0"/>
              <a:t>Zweite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9F0362-F591-41F4-A323-36030C43BF7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9409A03-EBDA-4791-8EB3-3AA84E4FBE85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AC7A3CC-CA98-4B6C-9337-69269EDFA3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35AE113-9120-4F4D-842A-7D36CBECD0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704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92" userDrawn="1">
          <p15:clr>
            <a:srgbClr val="FBAE40"/>
          </p15:clr>
        </p15:guide>
        <p15:guide id="2" pos="4468" userDrawn="1">
          <p15:clr>
            <a:srgbClr val="FBAE40"/>
          </p15:clr>
        </p15:guide>
        <p15:guide id="3" orient="horz" pos="291" userDrawn="1">
          <p15:clr>
            <a:srgbClr val="FBAE40"/>
          </p15:clr>
        </p15:guide>
        <p15:guide id="4" orient="horz" pos="241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228419"/>
            <a:ext cx="7560000" cy="303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1331640" y="4919549"/>
            <a:ext cx="4583632" cy="23083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baseline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9pPr>
          </a:lstStyle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820000" y="4919549"/>
            <a:ext cx="298312" cy="223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baseline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aseline="0">
                <a:latin typeface="+mn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1B1FA0-8233-4248-B899-BF9702E3E986}"/>
              </a:ext>
            </a:extLst>
          </p:cNvPr>
          <p:cNvCxnSpPr>
            <a:cxnSpLocks/>
          </p:cNvCxnSpPr>
          <p:nvPr userDrawn="1"/>
        </p:nvCxnSpPr>
        <p:spPr>
          <a:xfrm>
            <a:off x="0" y="4919549"/>
            <a:ext cx="9144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560A27E7-D2CB-42E8-AFE2-9D4BCD72DB8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51520" y="95195"/>
            <a:ext cx="1223625" cy="87025"/>
          </a:xfrm>
          <a:prstGeom prst="rect">
            <a:avLst/>
          </a:prstGeom>
        </p:spPr>
      </p:pic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CBD9AA3E-096C-44E5-A284-AE963646F6D1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22913924"/>
              </p:ext>
            </p:extLst>
          </p:nvPr>
        </p:nvGraphicFramePr>
        <p:xfrm>
          <a:off x="8172400" y="1"/>
          <a:ext cx="647600" cy="64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PDF" r:id="rId24" imgW="0" imgH="360" progId="FoxitReader.Document">
                  <p:embed/>
                </p:oleObj>
              </mc:Choice>
              <mc:Fallback>
                <p:oleObj name="PDF" r:id="rId2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172400" y="1"/>
                        <a:ext cx="647600" cy="64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94529A20-CC28-40C7-A2F1-790535961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490786" y="4919549"/>
            <a:ext cx="1314647" cy="223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3651B7D8-C544-45D9-B29B-DEF147E73712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0866F0A-077E-4E17-BB5A-1AB57AA26DFD}"/>
              </a:ext>
            </a:extLst>
          </p:cNvPr>
          <p:cNvSpPr txBox="1"/>
          <p:nvPr userDrawn="1"/>
        </p:nvSpPr>
        <p:spPr>
          <a:xfrm>
            <a:off x="2969" y="4919549"/>
            <a:ext cx="1400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chemeClr val="tx2"/>
                </a:solidFill>
              </a:rPr>
              <a:t>Security Engineering </a:t>
            </a:r>
            <a:r>
              <a:rPr lang="de-DE" sz="900" b="0" dirty="0">
                <a:solidFill>
                  <a:schemeClr val="tx2"/>
                </a:solidFill>
              </a:rPr>
              <a:t>|</a:t>
            </a:r>
            <a:endParaRPr lang="en-US" sz="900" b="0" dirty="0">
              <a:solidFill>
                <a:schemeClr val="tx2"/>
              </a:solidFill>
            </a:endParaRPr>
          </a:p>
        </p:txBody>
      </p:sp>
      <p:pic>
        <p:nvPicPr>
          <p:cNvPr id="3" name="Bild 5">
            <a:extLst>
              <a:ext uri="{FF2B5EF4-FFF2-40B4-BE49-F238E27FC236}">
                <a16:creationId xmlns:a16="http://schemas.microsoft.com/office/drawing/2014/main" id="{9160D521-B33B-C14B-E34E-CE87509E5DBD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00" y="0"/>
            <a:ext cx="648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67" r:id="rId4"/>
    <p:sldLayoutId id="2147483668" r:id="rId5"/>
    <p:sldLayoutId id="2147483655" r:id="rId6"/>
    <p:sldLayoutId id="2147483650" r:id="rId7"/>
    <p:sldLayoutId id="2147483658" r:id="rId8"/>
    <p:sldLayoutId id="2147483659" r:id="rId9"/>
    <p:sldLayoutId id="2147483661" r:id="rId10"/>
    <p:sldLayoutId id="2147483663" r:id="rId11"/>
    <p:sldLayoutId id="2147483662" r:id="rId12"/>
    <p:sldLayoutId id="2147483664" r:id="rId13"/>
    <p:sldLayoutId id="2147483665" r:id="rId14"/>
    <p:sldLayoutId id="2147483666" r:id="rId15"/>
    <p:sldLayoutId id="2147483669" r:id="rId16"/>
    <p:sldLayoutId id="2147483672" r:id="rId17"/>
    <p:sldLayoutId id="2147483673" r:id="rId18"/>
    <p:sldLayoutId id="2147483674" r:id="rId19"/>
    <p:sldLayoutId id="2147483675" r:id="rId20"/>
  </p:sldLayoutIdLst>
  <p:hf hdr="0"/>
  <p:txStyles>
    <p:title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1200"/>
        </a:spcAft>
        <a:buSzPct val="75000"/>
        <a:buFont typeface="Arial" panose="020B0604020202020204" pitchFamily="34" charset="0"/>
        <a:buNone/>
        <a:defRPr sz="1500" b="1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 panose="020B0604020202020204" pitchFamily="34" charset="0"/>
        <a:buNone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34000" indent="-234000" algn="l" defTabSz="6858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bg2"/>
        </a:buClr>
        <a:buSzPct val="100000"/>
        <a:buFont typeface="Wingdings" panose="05000000000000000000" pitchFamily="2" charset="2"/>
        <a:buChar char="§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468000" indent="-234000" algn="l" defTabSz="6858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702000" indent="-234000" algn="l" defTabSz="6858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 panose="020B0604020202020204" pitchFamily="34" charset="0"/>
        <a:buNone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 panose="020B0604020202020204" pitchFamily="34" charset="0"/>
        <a:buNone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 panose="020B0604020202020204" pitchFamily="34" charset="0"/>
        <a:buNone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 panose="020B0604020202020204" pitchFamily="34" charset="0"/>
        <a:buNone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0.svg"/><Relationship Id="rId11" Type="http://schemas.openxmlformats.org/officeDocument/2006/relationships/image" Target="../media/image82.emf"/><Relationship Id="rId5" Type="http://schemas.openxmlformats.org/officeDocument/2006/relationships/image" Target="../media/image79.png"/><Relationship Id="rId10" Type="http://schemas.openxmlformats.org/officeDocument/2006/relationships/image" Target="../media/image81.em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8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70.png"/><Relationship Id="rId5" Type="http://schemas.openxmlformats.org/officeDocument/2006/relationships/image" Target="../media/image800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26" Type="http://schemas.openxmlformats.org/officeDocument/2006/relationships/image" Target="../media/image540.png"/><Relationship Id="rId3" Type="http://schemas.openxmlformats.org/officeDocument/2006/relationships/tags" Target="../tags/tag8.xml"/><Relationship Id="rId21" Type="http://schemas.openxmlformats.org/officeDocument/2006/relationships/image" Target="../media/image490.png"/><Relationship Id="rId7" Type="http://schemas.openxmlformats.org/officeDocument/2006/relationships/tags" Target="../tags/tag12.xml"/><Relationship Id="rId12" Type="http://schemas.openxmlformats.org/officeDocument/2006/relationships/image" Target="../media/image380.png"/><Relationship Id="rId17" Type="http://schemas.openxmlformats.org/officeDocument/2006/relationships/image" Target="../media/image88.png"/><Relationship Id="rId25" Type="http://schemas.openxmlformats.org/officeDocument/2006/relationships/image" Target="../media/image530.png"/><Relationship Id="rId2" Type="http://schemas.openxmlformats.org/officeDocument/2006/relationships/tags" Target="../tags/tag7.xml"/><Relationship Id="rId16" Type="http://schemas.openxmlformats.org/officeDocument/2006/relationships/image" Target="../media/image87.png"/><Relationship Id="rId20" Type="http://schemas.openxmlformats.org/officeDocument/2006/relationships/image" Target="../media/image48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50.png"/><Relationship Id="rId24" Type="http://schemas.openxmlformats.org/officeDocument/2006/relationships/image" Target="../media/image520.png"/><Relationship Id="rId5" Type="http://schemas.openxmlformats.org/officeDocument/2006/relationships/tags" Target="../tags/tag10.xml"/><Relationship Id="rId15" Type="http://schemas.openxmlformats.org/officeDocument/2006/relationships/image" Target="../media/image430.png"/><Relationship Id="rId23" Type="http://schemas.openxmlformats.org/officeDocument/2006/relationships/image" Target="../media/image510.png"/><Relationship Id="rId10" Type="http://schemas.openxmlformats.org/officeDocument/2006/relationships/slideLayout" Target="../slideLayouts/slideLayout18.xml"/><Relationship Id="rId19" Type="http://schemas.openxmlformats.org/officeDocument/2006/relationships/image" Target="../media/image470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42.png"/><Relationship Id="rId22" Type="http://schemas.openxmlformats.org/officeDocument/2006/relationships/image" Target="../media/image500.png"/><Relationship Id="rId27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8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5.sv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9.png"/><Relationship Id="rId12" Type="http://schemas.openxmlformats.org/officeDocument/2006/relationships/image" Target="../media/image2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80.svg"/><Relationship Id="rId11" Type="http://schemas.openxmlformats.org/officeDocument/2006/relationships/image" Target="../media/image82.emf"/><Relationship Id="rId5" Type="http://schemas.openxmlformats.org/officeDocument/2006/relationships/image" Target="../media/image79.png"/><Relationship Id="rId10" Type="http://schemas.openxmlformats.org/officeDocument/2006/relationships/image" Target="../media/image81.em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51.png"/><Relationship Id="rId14" Type="http://schemas.openxmlformats.org/officeDocument/2006/relationships/image" Target="../media/image8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e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gif"/><Relationship Id="rId4" Type="http://schemas.openxmlformats.org/officeDocument/2006/relationships/image" Target="../media/image10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0.svg"/><Relationship Id="rId12" Type="http://schemas.openxmlformats.org/officeDocument/2006/relationships/image" Target="../media/image119.png"/><Relationship Id="rId2" Type="http://schemas.openxmlformats.org/officeDocument/2006/relationships/image" Target="../media/image103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8.png"/><Relationship Id="rId5" Type="http://schemas.openxmlformats.org/officeDocument/2006/relationships/image" Target="../media/image105.sv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04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04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11" Type="http://schemas.openxmlformats.org/officeDocument/2006/relationships/image" Target="../media/image129.png"/><Relationship Id="rId5" Type="http://schemas.openxmlformats.org/officeDocument/2006/relationships/image" Target="../media/image109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05.sv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80.svg"/><Relationship Id="rId11" Type="http://schemas.openxmlformats.org/officeDocument/2006/relationships/image" Target="../media/image82.emf"/><Relationship Id="rId5" Type="http://schemas.openxmlformats.org/officeDocument/2006/relationships/image" Target="../media/image79.png"/><Relationship Id="rId10" Type="http://schemas.openxmlformats.org/officeDocument/2006/relationships/image" Target="../media/image81.emf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jpeg"/><Relationship Id="rId4" Type="http://schemas.openxmlformats.org/officeDocument/2006/relationships/image" Target="../media/image136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hyperlink" Target="mailto:tim.gueneysu@rub.de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C7FD54-0C67-43E4-9E4B-E19E73D91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59A5-6F32-4E1B-A7B5-1609E5C16AE3}" type="datetime4">
              <a:rPr lang="de-DE" smtClean="0"/>
              <a:t>16. August 2023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755E5F-FB91-436E-97DB-7F83224030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600" dirty="0"/>
              <a:t>Hardware Security – </a:t>
            </a:r>
            <a:r>
              <a:rPr lang="de-DE" sz="1600" dirty="0" err="1"/>
              <a:t>Challenges</a:t>
            </a:r>
            <a:r>
              <a:rPr lang="de-DE" sz="1600" dirty="0"/>
              <a:t> and </a:t>
            </a:r>
            <a:r>
              <a:rPr lang="de-DE" sz="1600" dirty="0" err="1"/>
              <a:t>Directions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FDB4B2-C78A-4FBD-B847-7798F3BEB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Selected Areas in Cryptography (SAC 2023)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72CFCEA-D7D1-4C0B-8B06-1DD64861EA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96" y="4580881"/>
            <a:ext cx="2921228" cy="277377"/>
          </a:xfrm>
        </p:spPr>
        <p:txBody>
          <a:bodyPr/>
          <a:lstStyle/>
          <a:p>
            <a:r>
              <a:rPr lang="de-DE" dirty="0"/>
              <a:t>Prof. Dr.-Ing. Tim </a:t>
            </a:r>
            <a:r>
              <a:rPr lang="de-DE" dirty="0" err="1"/>
              <a:t>Güneysu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20B04F-BDB8-4AF5-AAD1-FBE4B4EA2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" t="20908" r="3389" b="22772"/>
          <a:stretch/>
        </p:blipFill>
        <p:spPr>
          <a:xfrm>
            <a:off x="0" y="-524594"/>
            <a:ext cx="91440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1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A4E54-732A-4ED0-86C7-65519953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81" y="1134619"/>
            <a:ext cx="8172000" cy="720000"/>
          </a:xfrm>
        </p:spPr>
        <p:txBody>
          <a:bodyPr/>
          <a:lstStyle/>
          <a:p>
            <a:r>
              <a:rPr lang="de-DE" dirty="0">
                <a:latin typeface="+mn-lt"/>
              </a:rPr>
              <a:t>CHALLENGES</a:t>
            </a:r>
            <a:endParaRPr lang="en-US" dirty="0">
              <a:latin typeface="+mn-lt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8CF6531-D2BC-0C66-B7EF-97E5AA6EB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281" y="1760513"/>
            <a:ext cx="6954356" cy="1079897"/>
          </a:xfrm>
        </p:spPr>
        <p:txBody>
          <a:bodyPr/>
          <a:lstStyle/>
          <a:p>
            <a:r>
              <a:rPr lang="en-US" sz="2800" dirty="0"/>
              <a:t>Preserve Your Secrets</a:t>
            </a:r>
          </a:p>
        </p:txBody>
      </p:sp>
    </p:spTree>
    <p:extLst>
      <p:ext uri="{BB962C8B-B14F-4D97-AF65-F5344CB8AC3E}">
        <p14:creationId xmlns:p14="http://schemas.microsoft.com/office/powerpoint/2010/main" val="169790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 #2: </a:t>
            </a:r>
            <a:r>
              <a:rPr lang="en-US" dirty="0"/>
              <a:t>Preserving your Secrets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694B-6F70-4FFF-98A4-FC8F269C7B8A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61AA5301-76A5-3881-3B39-8BE9799DAF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5195" y="2355726"/>
            <a:ext cx="0" cy="22083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6" tIns="45709" rIns="91416" bIns="45709"/>
          <a:lstStyle/>
          <a:p>
            <a:endParaRPr lang="de-DE" sz="1633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836F255C-8D85-936B-DB38-F2F355F9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53" y="2760461"/>
            <a:ext cx="1207333" cy="27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6" tIns="45709" rIns="91416" bIns="45709">
            <a:spAutoFit/>
          </a:bodyPr>
          <a:lstStyle/>
          <a:p>
            <a:pPr algn="ctr"/>
            <a:r>
              <a:rPr lang="de-DE" altLang="de-DE" sz="1200" dirty="0">
                <a:latin typeface="Courier New" pitchFamily="49" charset="0"/>
              </a:rPr>
              <a:t>SAC_CA_2023</a:t>
            </a: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AF08B42D-C22D-6764-5E3E-AA7F91C64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101" y="2770059"/>
            <a:ext cx="1207333" cy="27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6" tIns="45709" rIns="91416" bIns="45709">
            <a:spAutoFit/>
          </a:bodyPr>
          <a:lstStyle/>
          <a:p>
            <a:pPr algn="ctr"/>
            <a:r>
              <a:rPr lang="de-DE" altLang="de-DE" sz="1200" dirty="0">
                <a:latin typeface="Courier New" pitchFamily="49" charset="0"/>
              </a:rPr>
              <a:t>SAC_CA_2023</a:t>
            </a:r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FE8E82E0-222D-CA14-A6ED-8578DE3F6847}"/>
              </a:ext>
            </a:extLst>
          </p:cNvPr>
          <p:cNvGrpSpPr>
            <a:grpSpLocks/>
          </p:cNvGrpSpPr>
          <p:nvPr/>
        </p:nvGrpSpPr>
        <p:grpSpPr bwMode="auto">
          <a:xfrm>
            <a:off x="2739915" y="2566313"/>
            <a:ext cx="3933271" cy="911732"/>
            <a:chOff x="1436" y="1794"/>
            <a:chExt cx="2906" cy="801"/>
          </a:xfrm>
        </p:grpSpPr>
        <p:sp>
          <p:nvSpPr>
            <p:cNvPr id="61" name="Line 11">
              <a:extLst>
                <a:ext uri="{FF2B5EF4-FFF2-40B4-BE49-F238E27FC236}">
                  <a16:creationId xmlns:a16="http://schemas.microsoft.com/office/drawing/2014/main" id="{8FEDE330-EA80-57AF-6DDB-560C20869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36" y="2204"/>
              <a:ext cx="8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de-DE" sz="1633"/>
            </a:p>
          </p:txBody>
        </p:sp>
        <p:sp>
          <p:nvSpPr>
            <p:cNvPr id="62" name="Line 12">
              <a:extLst>
                <a:ext uri="{FF2B5EF4-FFF2-40B4-BE49-F238E27FC236}">
                  <a16:creationId xmlns:a16="http://schemas.microsoft.com/office/drawing/2014/main" id="{36A1DA08-B33E-CFA1-90B5-7AD8949C9D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1" y="2204"/>
              <a:ext cx="86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de-DE" sz="1633"/>
            </a:p>
          </p:txBody>
        </p:sp>
        <p:grpSp>
          <p:nvGrpSpPr>
            <p:cNvPr id="63" name="Group 13">
              <a:extLst>
                <a:ext uri="{FF2B5EF4-FFF2-40B4-BE49-F238E27FC236}">
                  <a16:creationId xmlns:a16="http://schemas.microsoft.com/office/drawing/2014/main" id="{04A88CA0-54D5-75CD-950D-2E2845FB59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5" y="1794"/>
              <a:ext cx="1185" cy="801"/>
              <a:chOff x="2295" y="1794"/>
              <a:chExt cx="1185" cy="801"/>
            </a:xfrm>
          </p:grpSpPr>
          <p:sp>
            <p:nvSpPr>
              <p:cNvPr id="64" name="Oval 14">
                <a:extLst>
                  <a:ext uri="{FF2B5EF4-FFF2-40B4-BE49-F238E27FC236}">
                    <a16:creationId xmlns:a16="http://schemas.microsoft.com/office/drawing/2014/main" id="{D1B9C627-F6B5-AFAD-5B5C-B2017296A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5" y="1794"/>
                <a:ext cx="1185" cy="801"/>
              </a:xfrm>
              <a:prstGeom prst="ellipse">
                <a:avLst/>
              </a:prstGeom>
              <a:solidFill>
                <a:srgbClr val="003560"/>
              </a:solidFill>
              <a:ln>
                <a:headEnd/>
                <a:tailEnd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de-DE" sz="1633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 Box 15">
                <a:extLst>
                  <a:ext uri="{FF2B5EF4-FFF2-40B4-BE49-F238E27FC236}">
                    <a16:creationId xmlns:a16="http://schemas.microsoft.com/office/drawing/2014/main" id="{AA918E8C-8ADC-4C24-F30A-5708331C6B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4" y="1982"/>
                <a:ext cx="870" cy="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600" b="1" dirty="0" err="1">
                    <a:solidFill>
                      <a:schemeClr val="bg1"/>
                    </a:solidFill>
                  </a:rPr>
                  <a:t>Untrusted</a:t>
                </a:r>
                <a:endParaRPr lang="de-DE" altLang="de-DE" sz="1600" b="1" dirty="0">
                  <a:solidFill>
                    <a:schemeClr val="bg1"/>
                  </a:solidFill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600" b="1" dirty="0">
                    <a:solidFill>
                      <a:schemeClr val="bg1"/>
                    </a:solidFill>
                  </a:rPr>
                  <a:t>Channel</a:t>
                </a:r>
                <a:endParaRPr lang="de-DE" altLang="de-DE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Rectangle 16">
            <a:extLst>
              <a:ext uri="{FF2B5EF4-FFF2-40B4-BE49-F238E27FC236}">
                <a16:creationId xmlns:a16="http://schemas.microsoft.com/office/drawing/2014/main" id="{F5CFB14D-BF62-E849-948E-5D3856239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721" y="2770059"/>
            <a:ext cx="1361858" cy="27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6" tIns="45709" rIns="91416" bIns="45709">
            <a:spAutoFit/>
          </a:bodyPr>
          <a:lstStyle/>
          <a:p>
            <a:pPr algn="ctr"/>
            <a:r>
              <a:rPr lang="de-DE" altLang="de-DE" sz="1200" dirty="0">
                <a:latin typeface="Courier New" pitchFamily="49" charset="0"/>
              </a:rPr>
              <a:t>ÜOc#2qß$Kqj</a:t>
            </a: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17C35A21-56A6-07F9-0365-BBFFFA11B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308" y="2770059"/>
            <a:ext cx="1361858" cy="27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6" tIns="45709" rIns="91416" bIns="45709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200" dirty="0">
                <a:latin typeface="Courier New" pitchFamily="49" charset="0"/>
              </a:rPr>
              <a:t>ÜOc#2qß$Kqj</a:t>
            </a:r>
          </a:p>
        </p:txBody>
      </p:sp>
      <p:grpSp>
        <p:nvGrpSpPr>
          <p:cNvPr id="39" name="Group 21">
            <a:extLst>
              <a:ext uri="{FF2B5EF4-FFF2-40B4-BE49-F238E27FC236}">
                <a16:creationId xmlns:a16="http://schemas.microsoft.com/office/drawing/2014/main" id="{907E23BD-7A3C-8A49-DA7B-26E6985C0D62}"/>
              </a:ext>
            </a:extLst>
          </p:cNvPr>
          <p:cNvGrpSpPr>
            <a:grpSpLocks/>
          </p:cNvGrpSpPr>
          <p:nvPr/>
        </p:nvGrpSpPr>
        <p:grpSpPr bwMode="auto">
          <a:xfrm>
            <a:off x="648758" y="2829246"/>
            <a:ext cx="2080330" cy="957260"/>
            <a:chOff x="-109" y="2025"/>
            <a:chExt cx="1537" cy="841"/>
          </a:xfrm>
        </p:grpSpPr>
        <p:grpSp>
          <p:nvGrpSpPr>
            <p:cNvPr id="55" name="Group 22">
              <a:extLst>
                <a:ext uri="{FF2B5EF4-FFF2-40B4-BE49-F238E27FC236}">
                  <a16:creationId xmlns:a16="http://schemas.microsoft.com/office/drawing/2014/main" id="{88BC42AD-A8A2-5E6C-D7F6-121A121FBE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09" y="2025"/>
              <a:ext cx="1537" cy="358"/>
              <a:chOff x="-109" y="2025"/>
              <a:chExt cx="1537" cy="358"/>
            </a:xfrm>
          </p:grpSpPr>
          <p:sp>
            <p:nvSpPr>
              <p:cNvPr id="59" name="Rectangle 23">
                <a:extLst>
                  <a:ext uri="{FF2B5EF4-FFF2-40B4-BE49-F238E27FC236}">
                    <a16:creationId xmlns:a16="http://schemas.microsoft.com/office/drawing/2014/main" id="{48843E44-7ED1-CBBD-176A-906D62C53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" y="2025"/>
                <a:ext cx="450" cy="35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600" b="1" dirty="0"/>
                  <a:t>e</a:t>
                </a:r>
              </a:p>
            </p:txBody>
          </p:sp>
          <p:sp>
            <p:nvSpPr>
              <p:cNvPr id="60" name="Line 24">
                <a:extLst>
                  <a:ext uri="{FF2B5EF4-FFF2-40B4-BE49-F238E27FC236}">
                    <a16:creationId xmlns:a16="http://schemas.microsoft.com/office/drawing/2014/main" id="{41ECE364-F448-8CBB-B83C-99703407E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09" y="2204"/>
                <a:ext cx="108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de-DE" sz="1633"/>
              </a:p>
            </p:txBody>
          </p:sp>
        </p:grpSp>
        <p:grpSp>
          <p:nvGrpSpPr>
            <p:cNvPr id="56" name="Group 25">
              <a:extLst>
                <a:ext uri="{FF2B5EF4-FFF2-40B4-BE49-F238E27FC236}">
                  <a16:creationId xmlns:a16="http://schemas.microsoft.com/office/drawing/2014/main" id="{77890409-D9C6-497D-4E8B-4C027DB6EB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" y="2391"/>
              <a:ext cx="244" cy="475"/>
              <a:chOff x="1079" y="2398"/>
              <a:chExt cx="244" cy="475"/>
            </a:xfrm>
          </p:grpSpPr>
          <p:sp>
            <p:nvSpPr>
              <p:cNvPr id="57" name="Text Box 26">
                <a:extLst>
                  <a:ext uri="{FF2B5EF4-FFF2-40B4-BE49-F238E27FC236}">
                    <a16:creationId xmlns:a16="http://schemas.microsoft.com/office/drawing/2014/main" id="{107BF415-118D-C1F7-FA61-5BD0897E73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9" y="2586"/>
                <a:ext cx="244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buFontTx/>
                  <a:buNone/>
                </a:pPr>
                <a:r>
                  <a:rPr lang="de-DE" altLang="de-DE" sz="2358" b="1" dirty="0">
                    <a:solidFill>
                      <a:srgbClr val="FF0000"/>
                    </a:solidFill>
                  </a:rPr>
                  <a:t>k</a:t>
                </a:r>
              </a:p>
            </p:txBody>
          </p:sp>
          <p:sp>
            <p:nvSpPr>
              <p:cNvPr id="58" name="Line 27">
                <a:extLst>
                  <a:ext uri="{FF2B5EF4-FFF2-40B4-BE49-F238E27FC236}">
                    <a16:creationId xmlns:a16="http://schemas.microsoft.com/office/drawing/2014/main" id="{5800EC43-E7D8-8622-BEF2-500F7B4B5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0" y="2398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de-DE" sz="1633"/>
              </a:p>
            </p:txBody>
          </p:sp>
        </p:grp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CF97E5D7-F08C-8704-C3D0-990077DAACBA}"/>
              </a:ext>
            </a:extLst>
          </p:cNvPr>
          <p:cNvGrpSpPr>
            <a:grpSpLocks/>
          </p:cNvGrpSpPr>
          <p:nvPr/>
        </p:nvGrpSpPr>
        <p:grpSpPr bwMode="auto">
          <a:xfrm>
            <a:off x="6666419" y="2829245"/>
            <a:ext cx="1537576" cy="961813"/>
            <a:chOff x="4337" y="2025"/>
            <a:chExt cx="1136" cy="845"/>
          </a:xfrm>
        </p:grpSpPr>
        <p:grpSp>
          <p:nvGrpSpPr>
            <p:cNvPr id="49" name="Group 29">
              <a:extLst>
                <a:ext uri="{FF2B5EF4-FFF2-40B4-BE49-F238E27FC236}">
                  <a16:creationId xmlns:a16="http://schemas.microsoft.com/office/drawing/2014/main" id="{E05D43C8-D3BE-58C3-0AED-E55CB770CF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2025"/>
              <a:ext cx="1136" cy="358"/>
              <a:chOff x="4337" y="2025"/>
              <a:chExt cx="1136" cy="358"/>
            </a:xfrm>
          </p:grpSpPr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D031B5EF-41A0-1FE3-47F2-696C450DA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025"/>
                <a:ext cx="450" cy="35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de-DE" sz="1600" b="1" dirty="0"/>
                  <a:t>e</a:t>
                </a:r>
                <a:r>
                  <a:rPr lang="de-DE" altLang="de-DE" b="1" baseline="30000" dirty="0"/>
                  <a:t>-1</a:t>
                </a:r>
              </a:p>
            </p:txBody>
          </p:sp>
          <p:sp>
            <p:nvSpPr>
              <p:cNvPr id="54" name="Line 31">
                <a:extLst>
                  <a:ext uri="{FF2B5EF4-FFF2-40B4-BE49-F238E27FC236}">
                    <a16:creationId xmlns:a16="http://schemas.microsoft.com/office/drawing/2014/main" id="{2E8269B5-FCF1-5C67-506C-EAA7A4041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5" y="2204"/>
                <a:ext cx="67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de-DE" sz="1633"/>
              </a:p>
            </p:txBody>
          </p:sp>
        </p:grpSp>
        <p:grpSp>
          <p:nvGrpSpPr>
            <p:cNvPr id="50" name="Group 32">
              <a:extLst>
                <a:ext uri="{FF2B5EF4-FFF2-40B4-BE49-F238E27FC236}">
                  <a16:creationId xmlns:a16="http://schemas.microsoft.com/office/drawing/2014/main" id="{00552437-A904-961E-A647-67490CD2C8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" y="2401"/>
              <a:ext cx="244" cy="469"/>
              <a:chOff x="1079" y="2398"/>
              <a:chExt cx="244" cy="481"/>
            </a:xfrm>
          </p:grpSpPr>
          <p:sp>
            <p:nvSpPr>
              <p:cNvPr id="51" name="Text Box 33">
                <a:extLst>
                  <a:ext uri="{FF2B5EF4-FFF2-40B4-BE49-F238E27FC236}">
                    <a16:creationId xmlns:a16="http://schemas.microsoft.com/office/drawing/2014/main" id="{81700A59-02EA-F6D3-5A6F-2E591303D6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9" y="2585"/>
                <a:ext cx="244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buFontTx/>
                  <a:buNone/>
                </a:pPr>
                <a:r>
                  <a:rPr lang="de-DE" altLang="de-DE" sz="2358" b="1" dirty="0">
                    <a:solidFill>
                      <a:srgbClr val="FF0000"/>
                    </a:solidFill>
                  </a:rPr>
                  <a:t>k</a:t>
                </a:r>
              </a:p>
            </p:txBody>
          </p:sp>
          <p:sp>
            <p:nvSpPr>
              <p:cNvPr id="52" name="Line 34">
                <a:extLst>
                  <a:ext uri="{FF2B5EF4-FFF2-40B4-BE49-F238E27FC236}">
                    <a16:creationId xmlns:a16="http://schemas.microsoft.com/office/drawing/2014/main" id="{05F30466-85EA-13B0-4B32-B13965C1A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0" y="2398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de-DE" sz="1633"/>
              </a:p>
            </p:txBody>
          </p:sp>
        </p:grpSp>
      </p:grpSp>
      <p:pic>
        <p:nvPicPr>
          <p:cNvPr id="41" name="Picture 2" descr="https://encrypted-tbn3.gstatic.com/images?q=tbn:ANd9GcQr3qG4ZxbJ7JDgBNoeiB8kL_7dSdPzPDD_bZXs9xLV0OkECfjO">
            <a:extLst>
              <a:ext uri="{FF2B5EF4-FFF2-40B4-BE49-F238E27FC236}">
                <a16:creationId xmlns:a16="http://schemas.microsoft.com/office/drawing/2014/main" id="{FC24D355-DC89-2F21-8FBF-19743C49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67" y="1216435"/>
            <a:ext cx="890835" cy="10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Bob Marley reggae ping pong">
            <a:extLst>
              <a:ext uri="{FF2B5EF4-FFF2-40B4-BE49-F238E27FC236}">
                <a16:creationId xmlns:a16="http://schemas.microsoft.com/office/drawing/2014/main" id="{C3B96B87-3AFD-8D88-77DF-713CB2B6F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6" b="15429"/>
          <a:stretch/>
        </p:blipFill>
        <p:spPr bwMode="auto">
          <a:xfrm>
            <a:off x="7726108" y="1227243"/>
            <a:ext cx="755159" cy="10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3F043D9B-E32E-5E3A-22A0-062061B42703}"/>
              </a:ext>
            </a:extLst>
          </p:cNvPr>
          <p:cNvSpPr txBox="1"/>
          <p:nvPr/>
        </p:nvSpPr>
        <p:spPr>
          <a:xfrm>
            <a:off x="524242" y="771550"/>
            <a:ext cx="806583" cy="427339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r>
              <a:rPr lang="de-DE" sz="2177" b="1" dirty="0">
                <a:solidFill>
                  <a:srgbClr val="003560"/>
                </a:solidFill>
              </a:rPr>
              <a:t>A</a:t>
            </a:r>
            <a:r>
              <a:rPr lang="de-DE" sz="2177" dirty="0">
                <a:solidFill>
                  <a:srgbClr val="003560"/>
                </a:solidFill>
              </a:rPr>
              <a:t>lice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8B27CE1-EF55-1B18-F69B-3646C3C9AD43}"/>
              </a:ext>
            </a:extLst>
          </p:cNvPr>
          <p:cNvSpPr txBox="1"/>
          <p:nvPr/>
        </p:nvSpPr>
        <p:spPr>
          <a:xfrm>
            <a:off x="7740352" y="771550"/>
            <a:ext cx="697578" cy="427339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r>
              <a:rPr lang="de-DE" sz="2177" b="1" dirty="0">
                <a:solidFill>
                  <a:srgbClr val="003560"/>
                </a:solidFill>
              </a:rPr>
              <a:t>B</a:t>
            </a:r>
            <a:r>
              <a:rPr lang="de-DE" sz="2177" dirty="0">
                <a:solidFill>
                  <a:srgbClr val="003560"/>
                </a:solidFill>
              </a:rPr>
              <a:t>ob</a:t>
            </a:r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37B2C294-3B8D-DEE0-7189-8D9664DB9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166" y="2011613"/>
            <a:ext cx="1361858" cy="27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6" tIns="45709" rIns="91416" bIns="45709">
            <a:spAutoFit/>
          </a:bodyPr>
          <a:lstStyle/>
          <a:p>
            <a:pPr algn="ctr"/>
            <a:r>
              <a:rPr lang="de-DE" altLang="de-DE" sz="1200" dirty="0">
                <a:latin typeface="Courier New" pitchFamily="49" charset="0"/>
              </a:rPr>
              <a:t>ÜOc#2qß$Kqj</a:t>
            </a:r>
          </a:p>
        </p:txBody>
      </p:sp>
      <p:pic>
        <p:nvPicPr>
          <p:cNvPr id="47" name="Picture 6" descr="Most Popular Sesame Street Character Oscar The Grouch">
            <a:extLst>
              <a:ext uri="{FF2B5EF4-FFF2-40B4-BE49-F238E27FC236}">
                <a16:creationId xmlns:a16="http://schemas.microsoft.com/office/drawing/2014/main" id="{452135EA-591D-AE1F-6201-333C57B24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21" y="1397725"/>
            <a:ext cx="953148" cy="60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70E9FCEB-0E47-2C31-3DF1-873A00FD367D}"/>
              </a:ext>
            </a:extLst>
          </p:cNvPr>
          <p:cNvSpPr txBox="1"/>
          <p:nvPr/>
        </p:nvSpPr>
        <p:spPr>
          <a:xfrm>
            <a:off x="4231906" y="794720"/>
            <a:ext cx="928411" cy="427339"/>
          </a:xfrm>
          <a:prstGeom prst="rect">
            <a:avLst/>
          </a:prstGeom>
          <a:noFill/>
        </p:spPr>
        <p:txBody>
          <a:bodyPr wrap="none" lIns="91416" tIns="45709" rIns="91416" bIns="45709" rtlCol="0">
            <a:spAutoFit/>
          </a:bodyPr>
          <a:lstStyle/>
          <a:p>
            <a:r>
              <a:rPr lang="de-DE" sz="2177" b="1" dirty="0">
                <a:solidFill>
                  <a:srgbClr val="003560"/>
                </a:solidFill>
              </a:rPr>
              <a:t>O</a:t>
            </a:r>
            <a:r>
              <a:rPr lang="de-DE" sz="2177" dirty="0">
                <a:solidFill>
                  <a:srgbClr val="003560"/>
                </a:solidFill>
              </a:rPr>
              <a:t>scar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1F02BC5-EF41-E4D5-5800-EAC6DAEE30F8}"/>
              </a:ext>
            </a:extLst>
          </p:cNvPr>
          <p:cNvSpPr txBox="1"/>
          <p:nvPr/>
        </p:nvSpPr>
        <p:spPr>
          <a:xfrm>
            <a:off x="266087" y="3937529"/>
            <a:ext cx="8553913" cy="830997"/>
          </a:xfrm>
          <a:prstGeom prst="rect">
            <a:avLst/>
          </a:prstGeom>
          <a:noFill/>
          <a:ln w="25400">
            <a:solidFill>
              <a:srgbClr val="0035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3560"/>
                </a:solidFill>
              </a:rPr>
              <a:t>Well-known </a:t>
            </a:r>
            <a:r>
              <a:rPr lang="en-US" sz="1600" b="1" dirty="0" err="1">
                <a:solidFill>
                  <a:srgbClr val="003560"/>
                </a:solidFill>
              </a:rPr>
              <a:t>Kerckhoff‘s</a:t>
            </a:r>
            <a:r>
              <a:rPr lang="en-US" sz="1600" b="1" dirty="0">
                <a:solidFill>
                  <a:srgbClr val="003560"/>
                </a:solidFill>
              </a:rPr>
              <a:t> Principle:</a:t>
            </a:r>
            <a:r>
              <a:rPr lang="en-US" sz="1600" dirty="0">
                <a:solidFill>
                  <a:srgbClr val="003560"/>
                </a:solidFill>
              </a:rPr>
              <a:t> only key </a:t>
            </a:r>
            <a:r>
              <a:rPr lang="en-US" sz="1600" b="1" dirty="0">
                <a:solidFill>
                  <a:srgbClr val="FF0000"/>
                </a:solidFill>
              </a:rPr>
              <a:t>k</a:t>
            </a:r>
            <a:r>
              <a:rPr lang="en-US" sz="1600" dirty="0">
                <a:solidFill>
                  <a:srgbClr val="003560"/>
                </a:solidFill>
              </a:rPr>
              <a:t> must be kept secret </a:t>
            </a:r>
          </a:p>
          <a:p>
            <a:r>
              <a:rPr lang="en-US" sz="1600" dirty="0">
                <a:solidFill>
                  <a:srgbClr val="003560"/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003560"/>
                </a:solidFill>
              </a:rPr>
              <a:t>Cryptographer: „Hmm, that’s basically </a:t>
            </a:r>
            <a:r>
              <a:rPr lang="en-US" sz="1600" b="1" dirty="0">
                <a:solidFill>
                  <a:srgbClr val="003560"/>
                </a:solidFill>
              </a:rPr>
              <a:t>not</a:t>
            </a:r>
            <a:r>
              <a:rPr lang="en-US" sz="1600" dirty="0">
                <a:solidFill>
                  <a:srgbClr val="003560"/>
                </a:solidFill>
              </a:rPr>
              <a:t> my problem!“</a:t>
            </a:r>
          </a:p>
          <a:p>
            <a:r>
              <a:rPr lang="en-US" sz="1600" dirty="0">
                <a:solidFill>
                  <a:srgbClr val="003560"/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003560"/>
                </a:solidFill>
              </a:rPr>
              <a:t>This needs to be solved by the </a:t>
            </a:r>
            <a:r>
              <a:rPr lang="en-US" sz="1600" b="1" dirty="0">
                <a:solidFill>
                  <a:srgbClr val="003560"/>
                </a:solidFill>
              </a:rPr>
              <a:t>implementation</a:t>
            </a:r>
            <a:r>
              <a:rPr lang="en-US" sz="1600" dirty="0">
                <a:solidFill>
                  <a:srgbClr val="00356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5098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 #2: </a:t>
            </a:r>
            <a:r>
              <a:rPr lang="en-US" dirty="0"/>
              <a:t>Preserving your Secrets – SW vs. HW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93AB-9833-4C36-9857-DD37A6CEC8B3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8987F8C-4D6D-C593-9CEA-3F2B5AAAAD33}"/>
              </a:ext>
            </a:extLst>
          </p:cNvPr>
          <p:cNvGrpSpPr/>
          <p:nvPr/>
        </p:nvGrpSpPr>
        <p:grpSpPr>
          <a:xfrm>
            <a:off x="6994534" y="1059582"/>
            <a:ext cx="1633971" cy="1633971"/>
            <a:chOff x="8640000" y="3780000"/>
            <a:chExt cx="2088000" cy="2088000"/>
          </a:xfrm>
          <a:solidFill>
            <a:srgbClr val="003560"/>
          </a:solidFill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688FC37-4784-3C9D-2833-D15B2B158805}"/>
                </a:ext>
              </a:extLst>
            </p:cNvPr>
            <p:cNvSpPr/>
            <p:nvPr/>
          </p:nvSpPr>
          <p:spPr>
            <a:xfrm>
              <a:off x="9000000" y="4140000"/>
              <a:ext cx="1368000" cy="1368000"/>
            </a:xfrm>
            <a:prstGeom prst="rect">
              <a:avLst/>
            </a:prstGeom>
            <a:grpFill/>
            <a:ln w="1143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BDF415E-F797-5B94-A380-086EE3EB84E0}"/>
                </a:ext>
              </a:extLst>
            </p:cNvPr>
            <p:cNvSpPr/>
            <p:nvPr/>
          </p:nvSpPr>
          <p:spPr>
            <a:xfrm>
              <a:off x="9072000" y="378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EC68E3F-5C16-94EC-2942-2F31A81129FC}"/>
                </a:ext>
              </a:extLst>
            </p:cNvPr>
            <p:cNvSpPr/>
            <p:nvPr/>
          </p:nvSpPr>
          <p:spPr>
            <a:xfrm>
              <a:off x="9396000" y="378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C1B3C59-A454-C596-B9D0-678A5CE57E3B}"/>
                </a:ext>
              </a:extLst>
            </p:cNvPr>
            <p:cNvSpPr/>
            <p:nvPr/>
          </p:nvSpPr>
          <p:spPr>
            <a:xfrm>
              <a:off x="9720000" y="378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8CCF260-ECDD-619F-B26B-27DA258C901B}"/>
                </a:ext>
              </a:extLst>
            </p:cNvPr>
            <p:cNvSpPr/>
            <p:nvPr/>
          </p:nvSpPr>
          <p:spPr>
            <a:xfrm>
              <a:off x="10044000" y="378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E9E25AD-272C-4F0E-7A38-635AD83715BC}"/>
                </a:ext>
              </a:extLst>
            </p:cNvPr>
            <p:cNvSpPr/>
            <p:nvPr/>
          </p:nvSpPr>
          <p:spPr>
            <a:xfrm>
              <a:off x="10512000" y="421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2871B60-18EF-C813-2FC5-21A9010EF9B4}"/>
                </a:ext>
              </a:extLst>
            </p:cNvPr>
            <p:cNvSpPr/>
            <p:nvPr/>
          </p:nvSpPr>
          <p:spPr>
            <a:xfrm>
              <a:off x="10512000" y="4536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BB293A0-72D8-E043-4500-B3DCB1C0EB5A}"/>
                </a:ext>
              </a:extLst>
            </p:cNvPr>
            <p:cNvSpPr/>
            <p:nvPr/>
          </p:nvSpPr>
          <p:spPr>
            <a:xfrm>
              <a:off x="10512000" y="486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228F1A7-A54B-A454-0A0E-D6C5B4103D8D}"/>
                </a:ext>
              </a:extLst>
            </p:cNvPr>
            <p:cNvSpPr/>
            <p:nvPr/>
          </p:nvSpPr>
          <p:spPr>
            <a:xfrm>
              <a:off x="10512000" y="5184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B6D6A3A-FFCC-2385-132F-B0501FC17D05}"/>
                </a:ext>
              </a:extLst>
            </p:cNvPr>
            <p:cNvSpPr/>
            <p:nvPr/>
          </p:nvSpPr>
          <p:spPr>
            <a:xfrm>
              <a:off x="10080000" y="565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3F8BDEA-FE34-0C6C-E344-55572ED94FA5}"/>
                </a:ext>
              </a:extLst>
            </p:cNvPr>
            <p:cNvSpPr/>
            <p:nvPr/>
          </p:nvSpPr>
          <p:spPr>
            <a:xfrm>
              <a:off x="9756000" y="565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0E8702BD-3826-0CEB-6436-9A3B8917B25A}"/>
                </a:ext>
              </a:extLst>
            </p:cNvPr>
            <p:cNvSpPr/>
            <p:nvPr/>
          </p:nvSpPr>
          <p:spPr>
            <a:xfrm>
              <a:off x="9432000" y="565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2B6EAA9-952F-EF34-51D0-790BD7673CA4}"/>
                </a:ext>
              </a:extLst>
            </p:cNvPr>
            <p:cNvSpPr/>
            <p:nvPr/>
          </p:nvSpPr>
          <p:spPr>
            <a:xfrm>
              <a:off x="9108000" y="565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9D536C5-EC64-9CFA-3D26-C8C39D664FD3}"/>
                </a:ext>
              </a:extLst>
            </p:cNvPr>
            <p:cNvSpPr/>
            <p:nvPr/>
          </p:nvSpPr>
          <p:spPr>
            <a:xfrm>
              <a:off x="8640000" y="522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1BCFCE9-F500-5B4B-15C6-2BBC6FC00952}"/>
                </a:ext>
              </a:extLst>
            </p:cNvPr>
            <p:cNvSpPr/>
            <p:nvPr/>
          </p:nvSpPr>
          <p:spPr>
            <a:xfrm>
              <a:off x="8640000" y="4896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1A63CC9-3AD0-3DA7-5DF7-A088740CB700}"/>
                </a:ext>
              </a:extLst>
            </p:cNvPr>
            <p:cNvSpPr/>
            <p:nvPr/>
          </p:nvSpPr>
          <p:spPr>
            <a:xfrm>
              <a:off x="8640000" y="457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529EB4E-9734-1E26-8E52-3D88A1EEEDF4}"/>
                </a:ext>
              </a:extLst>
            </p:cNvPr>
            <p:cNvSpPr/>
            <p:nvPr/>
          </p:nvSpPr>
          <p:spPr>
            <a:xfrm>
              <a:off x="8640000" y="4248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Inhaltsplatzhalter 32">
            <a:extLst>
              <a:ext uri="{FF2B5EF4-FFF2-40B4-BE49-F238E27FC236}">
                <a16:creationId xmlns:a16="http://schemas.microsoft.com/office/drawing/2014/main" id="{B52B29C1-207A-DE2E-F9E6-85D674B7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89" y="1019238"/>
            <a:ext cx="8495711" cy="2939742"/>
          </a:xfrm>
        </p:spPr>
        <p:txBody>
          <a:bodyPr/>
          <a:lstStyle/>
          <a:p>
            <a:pPr marL="180975" indent="-180975">
              <a:buFont typeface="Wingdings" pitchFamily="2" charset="2"/>
              <a:buChar char="§"/>
            </a:pPr>
            <a:r>
              <a:rPr lang="en-US" sz="1800" dirty="0"/>
              <a:t>Options in Software 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dirty="0"/>
              <a:t>Where to put it? In the binary? 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dirty="0"/>
              <a:t>Who then protects the binary? Using obfuscation?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dirty="0"/>
              <a:t>White-Box Cryptography (Fully broken, cf. DES, AES, DCA)</a:t>
            </a:r>
          </a:p>
          <a:p>
            <a:pPr marL="414975" lvl="2" indent="-180975">
              <a:buFont typeface="Wingdings" pitchFamily="2" charset="2"/>
              <a:buChar char="§"/>
            </a:pPr>
            <a:endParaRPr lang="en-US" dirty="0"/>
          </a:p>
          <a:p>
            <a:pPr marL="180975" lvl="1" indent="-180975">
              <a:buFont typeface="Wingdings" pitchFamily="2" charset="2"/>
              <a:buChar char="§"/>
            </a:pPr>
            <a:r>
              <a:rPr lang="en-US" b="1" dirty="0"/>
              <a:t>Options in Hardware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dirty="0"/>
              <a:t>Secure distributed memories (ROM, Fuse, EEPROM, Flash, battery-backed BRAM)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dirty="0"/>
              <a:t>Physically Unclonable Functions (PUF)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0CB5D5-6A99-5B2D-EEB0-DA3EA7F4D18C}"/>
              </a:ext>
            </a:extLst>
          </p:cNvPr>
          <p:cNvSpPr txBox="1"/>
          <p:nvPr/>
        </p:nvSpPr>
        <p:spPr>
          <a:xfrm>
            <a:off x="251520" y="4035089"/>
            <a:ext cx="8553913" cy="453471"/>
          </a:xfrm>
          <a:prstGeom prst="rect">
            <a:avLst/>
          </a:prstGeom>
          <a:noFill/>
          <a:ln w="25400">
            <a:solidFill>
              <a:srgbClr val="00356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Common Approach: Put some trusted components with key storage in hardware </a:t>
            </a:r>
            <a:endParaRPr lang="en-US" sz="1600" dirty="0">
              <a:solidFill>
                <a:srgbClr val="003560"/>
              </a:solidFill>
            </a:endParaRPr>
          </a:p>
        </p:txBody>
      </p:sp>
      <p:pic>
        <p:nvPicPr>
          <p:cNvPr id="29" name="Grafik 28" descr="Schlüssel Silhouette">
            <a:extLst>
              <a:ext uri="{FF2B5EF4-FFF2-40B4-BE49-F238E27FC236}">
                <a16:creationId xmlns:a16="http://schemas.microsoft.com/office/drawing/2014/main" id="{A4B2C15D-53F9-2FCA-FEF6-24A73BA2F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57177">
            <a:off x="7310813" y="1410753"/>
            <a:ext cx="1044316" cy="10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419"/>
            <a:ext cx="7920880" cy="239081"/>
          </a:xfrm>
        </p:spPr>
        <p:txBody>
          <a:bodyPr/>
          <a:lstStyle/>
          <a:p>
            <a:r>
              <a:rPr lang="de-DE" dirty="0"/>
              <a:t>CHALLENGE #2: </a:t>
            </a:r>
            <a:r>
              <a:rPr lang="en-US" dirty="0"/>
              <a:t>Preserving your Secrets – </a:t>
            </a:r>
            <a:r>
              <a:rPr lang="de-DE" dirty="0"/>
              <a:t>Hacking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HW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BF2D-3C9C-4EA5-8B3A-8BC1FD9B333D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CB701F8F-E57C-464E-7461-8A48C283FB1C}"/>
              </a:ext>
            </a:extLst>
          </p:cNvPr>
          <p:cNvGrpSpPr/>
          <p:nvPr/>
        </p:nvGrpSpPr>
        <p:grpSpPr>
          <a:xfrm>
            <a:off x="611560" y="697818"/>
            <a:ext cx="4268572" cy="4140000"/>
            <a:chOff x="250824" y="697818"/>
            <a:chExt cx="4268572" cy="4140000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A9186F75-2ACE-2DA0-C9F8-8516EE6D2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0824" y="697818"/>
              <a:ext cx="4268572" cy="4140000"/>
              <a:chOff x="132227" y="1294425"/>
              <a:chExt cx="5736358" cy="5563576"/>
            </a:xfrm>
          </p:grpSpPr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63F7B7A8-F382-85DE-CE6A-36E5C83D57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227" y="1294425"/>
                <a:ext cx="5736358" cy="55635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1A82ADA5-FE5A-5E22-374E-95661BCDB95F}"/>
                  </a:ext>
                </a:extLst>
              </p:cNvPr>
              <p:cNvSpPr/>
              <p:nvPr/>
            </p:nvSpPr>
            <p:spPr>
              <a:xfrm>
                <a:off x="787358" y="2021549"/>
                <a:ext cx="1675984" cy="3464276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33" b="1" dirty="0">
                    <a:solidFill>
                      <a:schemeClr val="tx1"/>
                    </a:solidFill>
                  </a:rPr>
                  <a:t>FLASH</a:t>
                </a: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17D1FA2-AABF-AA54-BFDD-F8CDE8B879B1}"/>
                  </a:ext>
                </a:extLst>
              </p:cNvPr>
              <p:cNvSpPr/>
              <p:nvPr/>
            </p:nvSpPr>
            <p:spPr>
              <a:xfrm>
                <a:off x="3266777" y="2151135"/>
                <a:ext cx="1771014" cy="578819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33" b="1" dirty="0">
                    <a:solidFill>
                      <a:schemeClr val="tx1"/>
                    </a:solidFill>
                  </a:rPr>
                  <a:t>RAM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0AD5936D-3C82-9C1F-DC33-87C126FB8008}"/>
                  </a:ext>
                </a:extLst>
              </p:cNvPr>
              <p:cNvSpPr/>
              <p:nvPr/>
            </p:nvSpPr>
            <p:spPr>
              <a:xfrm>
                <a:off x="2463342" y="3174867"/>
                <a:ext cx="734323" cy="1127402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33" dirty="0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A1A8F20A-2497-809B-4CC7-3485931CF85F}"/>
                  </a:ext>
                </a:extLst>
              </p:cNvPr>
              <p:cNvSpPr/>
              <p:nvPr/>
            </p:nvSpPr>
            <p:spPr>
              <a:xfrm>
                <a:off x="752801" y="5822749"/>
                <a:ext cx="1226752" cy="33359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33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C3F33F1-3878-60B2-9F08-604181FCD4D8}"/>
                  </a:ext>
                </a:extLst>
              </p:cNvPr>
              <p:cNvSpPr/>
              <p:nvPr/>
            </p:nvSpPr>
            <p:spPr>
              <a:xfrm>
                <a:off x="4070214" y="4302269"/>
                <a:ext cx="889827" cy="846631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33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AB663CAB-51C7-D59C-1FAC-76C9F2F4EA2D}"/>
                  </a:ext>
                </a:extLst>
              </p:cNvPr>
              <p:cNvSpPr/>
              <p:nvPr/>
            </p:nvSpPr>
            <p:spPr>
              <a:xfrm>
                <a:off x="4515127" y="5287125"/>
                <a:ext cx="444914" cy="869222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33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1C6CC3D-09FA-A6FA-5C76-C2DE2E452DE8}"/>
                  </a:ext>
                </a:extLst>
              </p:cNvPr>
              <p:cNvSpPr/>
              <p:nvPr/>
            </p:nvSpPr>
            <p:spPr>
              <a:xfrm>
                <a:off x="5037791" y="3436974"/>
                <a:ext cx="444914" cy="968963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33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7FD86FEC-6AEE-CB55-D071-C550C9C69567}"/>
                  </a:ext>
                </a:extLst>
              </p:cNvPr>
              <p:cNvSpPr/>
              <p:nvPr/>
            </p:nvSpPr>
            <p:spPr>
              <a:xfrm>
                <a:off x="2480621" y="4354103"/>
                <a:ext cx="734323" cy="1127402"/>
              </a:xfrm>
              <a:prstGeom prst="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33"/>
              </a:p>
            </p:txBody>
          </p:sp>
        </p:grp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F3AE71F-5E01-118F-1A7A-D2A0C74BEECA}"/>
                </a:ext>
              </a:extLst>
            </p:cNvPr>
            <p:cNvSpPr txBox="1"/>
            <p:nvPr/>
          </p:nvSpPr>
          <p:spPr>
            <a:xfrm rot="16200000">
              <a:off x="1735739" y="2304261"/>
              <a:ext cx="102358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EEPROM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E79152F-9F52-CD6A-45F3-B71D00615FF3}"/>
                </a:ext>
              </a:extLst>
            </p:cNvPr>
            <p:cNvSpPr txBox="1"/>
            <p:nvPr/>
          </p:nvSpPr>
          <p:spPr>
            <a:xfrm rot="16200000">
              <a:off x="1831491" y="3232089"/>
              <a:ext cx="83207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/>
                <a:t>Fuses</a:t>
              </a:r>
              <a:endParaRPr lang="de-DE" b="1" dirty="0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FA9CECE-30B7-9FE5-BD03-8880BE77EC6E}"/>
                </a:ext>
              </a:extLst>
            </p:cNvPr>
            <p:cNvSpPr txBox="1"/>
            <p:nvPr/>
          </p:nvSpPr>
          <p:spPr>
            <a:xfrm>
              <a:off x="3040883" y="2614092"/>
              <a:ext cx="83207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Analog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357D1A9-F29B-478F-A14D-D70964B1E8A3}"/>
              </a:ext>
            </a:extLst>
          </p:cNvPr>
          <p:cNvGrpSpPr/>
          <p:nvPr/>
        </p:nvGrpSpPr>
        <p:grpSpPr>
          <a:xfrm>
            <a:off x="2732966" y="697818"/>
            <a:ext cx="4869858" cy="4140000"/>
            <a:chOff x="2732966" y="697818"/>
            <a:chExt cx="4869858" cy="4140000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965F7A82-92D0-A182-1C49-90DFA2809D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6749" y="697818"/>
              <a:ext cx="2186075" cy="4140000"/>
              <a:chOff x="6070610" y="1400969"/>
              <a:chExt cx="2825257" cy="5350488"/>
            </a:xfrm>
          </p:grpSpPr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AA802317-9FCA-EC44-5FA0-E4F11D2FD7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807995" y="2663584"/>
                <a:ext cx="5350488" cy="2825257"/>
              </a:xfrm>
              <a:prstGeom prst="rect">
                <a:avLst/>
              </a:prstGeom>
              <a:noFill/>
              <a:ln w="762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E1AAA9C-2CEF-A907-CD72-37099159F6F0}"/>
                  </a:ext>
                </a:extLst>
              </p:cNvPr>
              <p:cNvSpPr txBox="1"/>
              <p:nvPr/>
            </p:nvSpPr>
            <p:spPr>
              <a:xfrm>
                <a:off x="6140460" y="5411396"/>
                <a:ext cx="2656795" cy="1232995"/>
              </a:xfrm>
              <a:prstGeom prst="rect">
                <a:avLst/>
              </a:prstGeom>
              <a:solidFill>
                <a:srgbClr val="003560">
                  <a:alpha val="50869"/>
                </a:srgbClr>
              </a:solidFill>
              <a:ln w="22225">
                <a:solidFill>
                  <a:srgbClr val="00356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de-DE" sz="1451" dirty="0">
                    <a:solidFill>
                      <a:schemeClr val="bg1"/>
                    </a:solidFill>
                  </a:rPr>
                  <a:t>EEPROM </a:t>
                </a:r>
                <a:r>
                  <a:rPr lang="de-DE" sz="1451" dirty="0" err="1">
                    <a:solidFill>
                      <a:schemeClr val="bg1"/>
                    </a:solidFill>
                  </a:rPr>
                  <a:t>security</a:t>
                </a:r>
                <a:r>
                  <a:rPr lang="de-DE" sz="1451" dirty="0">
                    <a:solidFill>
                      <a:schemeClr val="bg1"/>
                    </a:solidFill>
                  </a:rPr>
                  <a:t> </a:t>
                </a:r>
                <a:r>
                  <a:rPr lang="de-DE" sz="1451" dirty="0" err="1">
                    <a:solidFill>
                      <a:schemeClr val="bg1"/>
                    </a:solidFill>
                  </a:rPr>
                  <a:t>fuses</a:t>
                </a:r>
                <a:r>
                  <a:rPr lang="de-DE" sz="1451" dirty="0">
                    <a:solidFill>
                      <a:schemeClr val="bg1"/>
                    </a:solidFill>
                  </a:rPr>
                  <a:t> </a:t>
                </a:r>
                <a:r>
                  <a:rPr lang="de-DE" sz="1451" dirty="0" err="1">
                    <a:solidFill>
                      <a:schemeClr val="bg1"/>
                    </a:solidFill>
                  </a:rPr>
                  <a:t>as</a:t>
                </a:r>
                <a:r>
                  <a:rPr lang="de-DE" sz="1451" dirty="0">
                    <a:solidFill>
                      <a:schemeClr val="bg1"/>
                    </a:solidFill>
                  </a:rPr>
                  <a:t> </a:t>
                </a:r>
                <a:r>
                  <a:rPr lang="de-DE" sz="1451" dirty="0" err="1">
                    <a:solidFill>
                      <a:schemeClr val="bg1"/>
                    </a:solidFill>
                  </a:rPr>
                  <a:t>implemented</a:t>
                </a:r>
                <a:r>
                  <a:rPr lang="de-DE" sz="1451" dirty="0">
                    <a:solidFill>
                      <a:schemeClr val="bg1"/>
                    </a:solidFill>
                  </a:rPr>
                  <a:t> </a:t>
                </a:r>
                <a:r>
                  <a:rPr lang="de-DE" sz="1451" dirty="0" err="1">
                    <a:solidFill>
                      <a:schemeClr val="bg1"/>
                    </a:solidFill>
                  </a:rPr>
                  <a:t>inside</a:t>
                </a:r>
                <a:r>
                  <a:rPr lang="de-DE" sz="1451" dirty="0">
                    <a:solidFill>
                      <a:schemeClr val="bg1"/>
                    </a:solidFill>
                  </a:rPr>
                  <a:t> a </a:t>
                </a:r>
                <a:r>
                  <a:rPr lang="en-GB" sz="1451" dirty="0">
                    <a:solidFill>
                      <a:schemeClr val="bg1"/>
                    </a:solidFill>
                  </a:rPr>
                  <a:t>PIC16F886 microcontroller</a:t>
                </a:r>
              </a:p>
            </p:txBody>
          </p:sp>
        </p:grp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DCA008CD-195D-4BAB-B810-FF02B7BFABC1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2732966" y="2499962"/>
              <a:ext cx="2683784" cy="267856"/>
            </a:xfrm>
            <a:prstGeom prst="straightConnector1">
              <a:avLst/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248BAB1-ED4C-4ACD-AECC-48B5BB4BB974}"/>
              </a:ext>
            </a:extLst>
          </p:cNvPr>
          <p:cNvGrpSpPr/>
          <p:nvPr/>
        </p:nvGrpSpPr>
        <p:grpSpPr>
          <a:xfrm>
            <a:off x="6845236" y="1083566"/>
            <a:ext cx="2238239" cy="2585323"/>
            <a:chOff x="6804250" y="1766032"/>
            <a:chExt cx="2238239" cy="2585323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033D04A-BE68-467A-9623-8370E8422A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4250" y="2527818"/>
              <a:ext cx="1152126" cy="97159"/>
            </a:xfrm>
            <a:prstGeom prst="straightConnector1">
              <a:avLst/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922D36A-3DFF-47AF-9F61-E662555F889E}"/>
                </a:ext>
              </a:extLst>
            </p:cNvPr>
            <p:cNvSpPr txBox="1"/>
            <p:nvPr/>
          </p:nvSpPr>
          <p:spPr>
            <a:xfrm>
              <a:off x="7713279" y="1766032"/>
              <a:ext cx="1329210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tx2"/>
                  </a:solidFill>
                </a:rPr>
                <a:t>EEPROM </a:t>
              </a:r>
              <a:br>
                <a:rPr lang="de-DE" dirty="0">
                  <a:solidFill>
                    <a:schemeClr val="tx2"/>
                  </a:solidFill>
                </a:rPr>
              </a:br>
              <a:r>
                <a:rPr lang="de-DE" dirty="0" err="1">
                  <a:solidFill>
                    <a:schemeClr val="tx2"/>
                  </a:solidFill>
                </a:rPr>
                <a:t>provides</a:t>
              </a:r>
              <a:r>
                <a:rPr lang="de-DE" dirty="0">
                  <a:solidFill>
                    <a:schemeClr val="tx2"/>
                  </a:solidFill>
                </a:rPr>
                <a:t> a</a:t>
              </a:r>
              <a:br>
                <a:rPr lang="de-DE" dirty="0">
                  <a:solidFill>
                    <a:schemeClr val="tx2"/>
                  </a:solidFill>
                </a:rPr>
              </a:br>
              <a:r>
                <a:rPr lang="de-DE" b="1" dirty="0" err="1">
                  <a:solidFill>
                    <a:schemeClr val="tx2"/>
                  </a:solidFill>
                </a:rPr>
                <a:t>security</a:t>
              </a:r>
              <a:r>
                <a:rPr lang="de-DE" b="1" dirty="0">
                  <a:solidFill>
                    <a:schemeClr val="tx2"/>
                  </a:solidFill>
                </a:rPr>
                <a:t> </a:t>
              </a:r>
              <a:r>
                <a:rPr lang="de-DE" b="1" dirty="0" err="1">
                  <a:solidFill>
                    <a:schemeClr val="tx2"/>
                  </a:solidFill>
                </a:rPr>
                <a:t>bit</a:t>
              </a:r>
              <a:br>
                <a:rPr lang="de-DE" dirty="0">
                  <a:solidFill>
                    <a:schemeClr val="tx2"/>
                  </a:solidFill>
                </a:rPr>
              </a:br>
              <a:r>
                <a:rPr lang="de-DE" dirty="0" err="1">
                  <a:solidFill>
                    <a:schemeClr val="tx2"/>
                  </a:solidFill>
                </a:rPr>
                <a:t>to</a:t>
              </a:r>
              <a:r>
                <a:rPr lang="de-DE" dirty="0">
                  <a:solidFill>
                    <a:schemeClr val="tx2"/>
                  </a:solidFill>
                </a:rPr>
                <a:t> </a:t>
              </a:r>
              <a:r>
                <a:rPr lang="de-DE" dirty="0" err="1">
                  <a:solidFill>
                    <a:schemeClr val="tx2"/>
                  </a:solidFill>
                </a:rPr>
                <a:t>enable</a:t>
              </a:r>
              <a:br>
                <a:rPr lang="de-DE" dirty="0">
                  <a:solidFill>
                    <a:schemeClr val="tx2"/>
                  </a:solidFill>
                </a:rPr>
              </a:br>
              <a:r>
                <a:rPr lang="de-DE" dirty="0" err="1">
                  <a:solidFill>
                    <a:schemeClr val="tx2"/>
                  </a:solidFill>
                </a:rPr>
                <a:t>readout</a:t>
              </a:r>
              <a:r>
                <a:rPr lang="de-DE" dirty="0">
                  <a:solidFill>
                    <a:schemeClr val="tx2"/>
                  </a:solidFill>
                </a:rPr>
                <a:t> </a:t>
              </a:r>
              <a:br>
                <a:rPr lang="de-DE" dirty="0">
                  <a:solidFill>
                    <a:schemeClr val="tx2"/>
                  </a:solidFill>
                </a:rPr>
              </a:br>
              <a:r>
                <a:rPr lang="de-DE" dirty="0" err="1">
                  <a:solidFill>
                    <a:schemeClr val="tx2"/>
                  </a:solidFill>
                </a:rPr>
                <a:t>protection</a:t>
              </a:r>
              <a:r>
                <a:rPr lang="de-DE" dirty="0">
                  <a:solidFill>
                    <a:schemeClr val="tx2"/>
                  </a:solidFill>
                </a:rPr>
                <a:t> </a:t>
              </a:r>
              <a:r>
                <a:rPr lang="de-DE" dirty="0" err="1">
                  <a:solidFill>
                    <a:schemeClr val="tx2"/>
                  </a:solidFill>
                </a:rPr>
                <a:t>of</a:t>
              </a:r>
              <a:r>
                <a:rPr lang="de-DE" dirty="0">
                  <a:solidFill>
                    <a:schemeClr val="tx2"/>
                  </a:solidFill>
                </a:rPr>
                <a:t> </a:t>
              </a:r>
            </a:p>
            <a:p>
              <a:pPr algn="ctr"/>
              <a:r>
                <a:rPr lang="de-DE" dirty="0">
                  <a:solidFill>
                    <a:schemeClr val="tx2"/>
                  </a:solidFill>
                </a:rPr>
                <a:t>Flash </a:t>
              </a:r>
              <a:r>
                <a:rPr lang="de-DE" dirty="0" err="1">
                  <a:solidFill>
                    <a:schemeClr val="tx2"/>
                  </a:solidFill>
                </a:rPr>
                <a:t>memory</a:t>
              </a:r>
              <a:r>
                <a:rPr lang="de-DE" dirty="0">
                  <a:solidFill>
                    <a:schemeClr val="tx2"/>
                  </a:solidFill>
                </a:rPr>
                <a:t>:</a:t>
              </a:r>
              <a:br>
                <a:rPr lang="de-DE" dirty="0">
                  <a:solidFill>
                    <a:schemeClr val="tx2"/>
                  </a:solidFill>
                </a:rPr>
              </a:br>
              <a:br>
                <a:rPr lang="de-DE" dirty="0">
                  <a:solidFill>
                    <a:schemeClr val="tx2"/>
                  </a:solidFill>
                </a:rPr>
              </a:br>
              <a:r>
                <a:rPr lang="de-DE" i="1" dirty="0">
                  <a:solidFill>
                    <a:schemeClr val="tx2"/>
                  </a:solidFill>
                </a:rPr>
                <a:t>0 = </a:t>
              </a:r>
              <a:r>
                <a:rPr lang="de-DE" i="1" dirty="0" err="1">
                  <a:solidFill>
                    <a:schemeClr val="tx2"/>
                  </a:solidFill>
                </a:rPr>
                <a:t>none</a:t>
              </a:r>
              <a:endParaRPr lang="de-DE" i="1" dirty="0">
                <a:solidFill>
                  <a:schemeClr val="tx2"/>
                </a:solidFill>
              </a:endParaRPr>
            </a:p>
            <a:p>
              <a:pPr algn="ctr"/>
              <a:r>
                <a:rPr lang="de-DE" i="1" dirty="0">
                  <a:solidFill>
                    <a:schemeClr val="tx2"/>
                  </a:solidFill>
                </a:rPr>
                <a:t>1= </a:t>
              </a:r>
              <a:r>
                <a:rPr lang="de-DE" i="1" dirty="0" err="1">
                  <a:solidFill>
                    <a:schemeClr val="tx2"/>
                  </a:solidFill>
                </a:rPr>
                <a:t>protected</a:t>
              </a:r>
              <a:endParaRPr lang="de-DE" i="1" dirty="0">
                <a:solidFill>
                  <a:schemeClr val="tx2"/>
                </a:solidFill>
              </a:endParaRPr>
            </a:p>
            <a:p>
              <a:pPr algn="ctr"/>
              <a:endParaRPr lang="de-DE" dirty="0">
                <a:solidFill>
                  <a:schemeClr val="tx2"/>
                </a:solidFill>
              </a:endParaRPr>
            </a:p>
            <a:p>
              <a:pPr algn="ctr"/>
              <a:endParaRPr lang="de-DE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40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 #2: </a:t>
            </a:r>
            <a:r>
              <a:rPr lang="en-US" dirty="0"/>
              <a:t>Preserving your Secrets – </a:t>
            </a:r>
            <a:r>
              <a:rPr lang="de-DE" dirty="0"/>
              <a:t>Hacking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HW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2444-24BD-48C0-8861-E13B7AC6CDBC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1F3AC4F-2E22-BEC4-902F-E5C5F045D03D}"/>
              </a:ext>
            </a:extLst>
          </p:cNvPr>
          <p:cNvGrpSpPr>
            <a:grpSpLocks noChangeAspect="1"/>
          </p:cNvGrpSpPr>
          <p:nvPr/>
        </p:nvGrpSpPr>
        <p:grpSpPr>
          <a:xfrm>
            <a:off x="279159" y="805338"/>
            <a:ext cx="3894776" cy="3960000"/>
            <a:chOff x="60898" y="1333300"/>
            <a:chExt cx="5684635" cy="5779833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A2537CC9-9A6D-5CF1-A2E6-20B8F8596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898" y="1333300"/>
              <a:ext cx="5684635" cy="5779833"/>
            </a:xfrm>
            <a:prstGeom prst="rect">
              <a:avLst/>
            </a:prstGeom>
            <a:ln w="38100">
              <a:solidFill>
                <a:srgbClr val="00356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A64EA22-65BF-14A9-0219-946E3D203B0C}"/>
                </a:ext>
              </a:extLst>
            </p:cNvPr>
            <p:cNvSpPr/>
            <p:nvPr/>
          </p:nvSpPr>
          <p:spPr>
            <a:xfrm>
              <a:off x="2480620" y="4354103"/>
              <a:ext cx="534905" cy="976218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33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C60323B-FACC-EF8E-6711-32E12DEFEC27}"/>
              </a:ext>
            </a:extLst>
          </p:cNvPr>
          <p:cNvGrpSpPr>
            <a:grpSpLocks noChangeAspect="1"/>
          </p:cNvGrpSpPr>
          <p:nvPr/>
        </p:nvGrpSpPr>
        <p:grpSpPr>
          <a:xfrm>
            <a:off x="6880302" y="818667"/>
            <a:ext cx="1798023" cy="3960000"/>
            <a:chOff x="6190410" y="1311700"/>
            <a:chExt cx="2518278" cy="5546299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021D3A0C-B159-F5A6-1279-3272E88DE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4676399" y="2825711"/>
              <a:ext cx="5546299" cy="2518278"/>
            </a:xfrm>
            <a:prstGeom prst="rect">
              <a:avLst/>
            </a:prstGeom>
            <a:ln w="38100" cap="sq">
              <a:solidFill>
                <a:srgbClr val="00356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B545F77A-08CD-1564-EBAB-C1D71D0404E6}"/>
                </a:ext>
              </a:extLst>
            </p:cNvPr>
            <p:cNvCxnSpPr/>
            <p:nvPr/>
          </p:nvCxnSpPr>
          <p:spPr>
            <a:xfrm flipV="1">
              <a:off x="7934045" y="1430494"/>
              <a:ext cx="669223" cy="33793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DD30BEB9-CBC1-FF35-7F12-B75B56760ABA}"/>
                </a:ext>
              </a:extLst>
            </p:cNvPr>
            <p:cNvCxnSpPr/>
            <p:nvPr/>
          </p:nvCxnSpPr>
          <p:spPr>
            <a:xfrm flipV="1">
              <a:off x="7934045" y="3909911"/>
              <a:ext cx="669223" cy="128866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9AE6478-6A4B-FAC8-F7CC-B40D7F8AEB3D}"/>
                </a:ext>
              </a:extLst>
            </p:cNvPr>
            <p:cNvCxnSpPr/>
            <p:nvPr/>
          </p:nvCxnSpPr>
          <p:spPr>
            <a:xfrm flipH="1" flipV="1">
              <a:off x="6279352" y="1370018"/>
              <a:ext cx="1308420" cy="343979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7843516F-4EBC-634B-0B5E-F0666D886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27835" y="1530160"/>
              <a:ext cx="2443422" cy="2244090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ED4A31-EFF2-B0A7-61BC-FCCBFD889F3D}"/>
                </a:ext>
              </a:extLst>
            </p:cNvPr>
            <p:cNvSpPr/>
            <p:nvPr/>
          </p:nvSpPr>
          <p:spPr>
            <a:xfrm>
              <a:off x="7587772" y="4809816"/>
              <a:ext cx="346273" cy="38875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33"/>
            </a:p>
          </p:txBody>
        </p: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E4302132-3D6E-E43A-75DD-484490AB51D5}"/>
                </a:ext>
              </a:extLst>
            </p:cNvPr>
            <p:cNvCxnSpPr/>
            <p:nvPr/>
          </p:nvCxnSpPr>
          <p:spPr>
            <a:xfrm flipH="1" flipV="1">
              <a:off x="6279353" y="3909912"/>
              <a:ext cx="1308419" cy="128866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7A2C37B-8DFC-C12A-FB3D-F0626581DDBB}"/>
                </a:ext>
              </a:extLst>
            </p:cNvPr>
            <p:cNvSpPr txBox="1"/>
            <p:nvPr/>
          </p:nvSpPr>
          <p:spPr>
            <a:xfrm>
              <a:off x="6324185" y="1443195"/>
              <a:ext cx="2255396" cy="1113603"/>
            </a:xfrm>
            <a:prstGeom prst="rect">
              <a:avLst/>
            </a:prstGeom>
            <a:solidFill>
              <a:srgbClr val="003560">
                <a:alpha val="51000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rIns="0" rtlCol="0">
              <a:noAutofit/>
            </a:bodyPr>
            <a:lstStyle/>
            <a:p>
              <a:pPr algn="ctr"/>
              <a:r>
                <a:rPr lang="de-DE" sz="1451" b="1" dirty="0">
                  <a:solidFill>
                    <a:schemeClr val="bg1"/>
                  </a:solidFill>
                </a:rPr>
                <a:t>Single EEPROM-</a:t>
              </a:r>
              <a:r>
                <a:rPr lang="de-DE" sz="1451" b="1" dirty="0" err="1">
                  <a:solidFill>
                    <a:schemeClr val="bg1"/>
                  </a:solidFill>
                </a:rPr>
                <a:t>cell</a:t>
              </a:r>
              <a:r>
                <a:rPr lang="de-DE" sz="1451" b="1" dirty="0">
                  <a:solidFill>
                    <a:schemeClr val="bg1"/>
                  </a:solidFill>
                </a:rPr>
                <a:t> </a:t>
              </a:r>
              <a:r>
                <a:rPr lang="de-DE" sz="1451" b="1" dirty="0" err="1">
                  <a:solidFill>
                    <a:schemeClr val="bg1"/>
                  </a:solidFill>
                </a:rPr>
                <a:t>covered</a:t>
              </a:r>
              <a:r>
                <a:rPr lang="de-DE" sz="1451" b="1" dirty="0">
                  <a:solidFill>
                    <a:schemeClr val="bg1"/>
                  </a:solidFill>
                </a:rPr>
                <a:t> </a:t>
              </a:r>
              <a:r>
                <a:rPr lang="de-DE" sz="1451" b="1" dirty="0" err="1">
                  <a:solidFill>
                    <a:schemeClr val="bg1"/>
                  </a:solidFill>
                </a:rPr>
                <a:t>with</a:t>
              </a:r>
              <a:r>
                <a:rPr lang="de-DE" sz="1451" b="1" dirty="0">
                  <a:solidFill>
                    <a:schemeClr val="bg1"/>
                  </a:solidFill>
                </a:rPr>
                <a:t> </a:t>
              </a:r>
              <a:r>
                <a:rPr lang="de-DE" sz="1451" b="1" dirty="0" err="1">
                  <a:solidFill>
                    <a:schemeClr val="bg1"/>
                  </a:solidFill>
                </a:rPr>
                <a:t>metal</a:t>
              </a:r>
              <a:r>
                <a:rPr lang="de-DE" sz="1451" b="1" dirty="0">
                  <a:solidFill>
                    <a:schemeClr val="bg1"/>
                  </a:solidFill>
                </a:rPr>
                <a:t> </a:t>
              </a:r>
              <a:r>
                <a:rPr lang="de-DE" sz="1451" b="1" dirty="0" err="1">
                  <a:solidFill>
                    <a:schemeClr val="bg1"/>
                  </a:solidFill>
                </a:rPr>
                <a:t>plate</a:t>
              </a:r>
              <a:endParaRPr lang="de-DE" sz="1451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23B530B-FD8B-73B4-79BE-59D6518543C8}"/>
              </a:ext>
            </a:extLst>
          </p:cNvPr>
          <p:cNvGrpSpPr/>
          <p:nvPr/>
        </p:nvGrpSpPr>
        <p:grpSpPr>
          <a:xfrm>
            <a:off x="3563888" y="2178730"/>
            <a:ext cx="3481554" cy="2609006"/>
            <a:chOff x="3879434" y="4354103"/>
            <a:chExt cx="3481554" cy="260900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2F75D9C-6B3C-1C36-5B2F-12FA6EF01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434" y="4354103"/>
              <a:ext cx="3481554" cy="2609006"/>
            </a:xfrm>
            <a:prstGeom prst="rect">
              <a:avLst/>
            </a:prstGeom>
            <a:ln w="38100" cap="sq">
              <a:solidFill>
                <a:srgbClr val="00356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FFA87B0-D6F5-8D93-7A6C-9F8991DE9995}"/>
                </a:ext>
              </a:extLst>
            </p:cNvPr>
            <p:cNvSpPr txBox="1"/>
            <p:nvPr/>
          </p:nvSpPr>
          <p:spPr>
            <a:xfrm>
              <a:off x="3879434" y="4354103"/>
              <a:ext cx="3481553" cy="315599"/>
            </a:xfrm>
            <a:prstGeom prst="rect">
              <a:avLst/>
            </a:prstGeom>
            <a:solidFill>
              <a:srgbClr val="003560">
                <a:alpha val="49753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51" b="1" dirty="0"/>
                <a:t>UV-light </a:t>
              </a:r>
              <a:r>
                <a:rPr lang="de-DE" sz="1451" b="1" dirty="0" err="1"/>
                <a:t>Erasing</a:t>
              </a:r>
              <a:r>
                <a:rPr lang="de-DE" sz="1451" b="1" dirty="0"/>
                <a:t> 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80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CCE4792D-17B8-F942-B2C5-9D564057445B}"/>
              </a:ext>
            </a:extLst>
          </p:cNvPr>
          <p:cNvGrpSpPr/>
          <p:nvPr/>
        </p:nvGrpSpPr>
        <p:grpSpPr>
          <a:xfrm>
            <a:off x="3131840" y="771550"/>
            <a:ext cx="5407307" cy="3506545"/>
            <a:chOff x="-2" y="-4"/>
            <a:chExt cx="7209740" cy="4675391"/>
          </a:xfrm>
        </p:grpSpPr>
        <p:grpSp>
          <p:nvGrpSpPr>
            <p:cNvPr id="6" name="Group 266">
              <a:extLst>
                <a:ext uri="{FF2B5EF4-FFF2-40B4-BE49-F238E27FC236}">
                  <a16:creationId xmlns:a16="http://schemas.microsoft.com/office/drawing/2014/main" id="{A36CCF00-8BCC-274A-B9D7-2A14C5F534D9}"/>
                </a:ext>
              </a:extLst>
            </p:cNvPr>
            <p:cNvGrpSpPr/>
            <p:nvPr/>
          </p:nvGrpSpPr>
          <p:grpSpPr>
            <a:xfrm>
              <a:off x="-2" y="-4"/>
              <a:ext cx="7209740" cy="4675391"/>
              <a:chOff x="-1" y="-3"/>
              <a:chExt cx="7209738" cy="4675390"/>
            </a:xfrm>
          </p:grpSpPr>
          <p:grpSp>
            <p:nvGrpSpPr>
              <p:cNvPr id="8" name="Group 264">
                <a:extLst>
                  <a:ext uri="{FF2B5EF4-FFF2-40B4-BE49-F238E27FC236}">
                    <a16:creationId xmlns:a16="http://schemas.microsoft.com/office/drawing/2014/main" id="{FE8218E1-45F7-0242-ACB5-F201DB3E3E7A}"/>
                  </a:ext>
                </a:extLst>
              </p:cNvPr>
              <p:cNvGrpSpPr/>
              <p:nvPr/>
            </p:nvGrpSpPr>
            <p:grpSpPr>
              <a:xfrm>
                <a:off x="245778" y="-3"/>
                <a:ext cx="6963959" cy="4665601"/>
                <a:chOff x="-2" y="-2"/>
                <a:chExt cx="6963958" cy="4665600"/>
              </a:xfrm>
            </p:grpSpPr>
            <p:grpSp>
              <p:nvGrpSpPr>
                <p:cNvPr id="10" name="Group 261">
                  <a:extLst>
                    <a:ext uri="{FF2B5EF4-FFF2-40B4-BE49-F238E27FC236}">
                      <a16:creationId xmlns:a16="http://schemas.microsoft.com/office/drawing/2014/main" id="{44BD773E-E6E2-344B-B154-3D8731F69498}"/>
                    </a:ext>
                  </a:extLst>
                </p:cNvPr>
                <p:cNvGrpSpPr/>
                <p:nvPr/>
              </p:nvGrpSpPr>
              <p:grpSpPr>
                <a:xfrm>
                  <a:off x="-2" y="-2"/>
                  <a:ext cx="6963958" cy="4665600"/>
                  <a:chOff x="0" y="0"/>
                  <a:chExt cx="6963956" cy="4665598"/>
                </a:xfrm>
              </p:grpSpPr>
              <p:pic>
                <p:nvPicPr>
                  <p:cNvPr id="13" name="pasted-image.png" descr="pasted-image.png">
                    <a:extLst>
                      <a:ext uri="{FF2B5EF4-FFF2-40B4-BE49-F238E27FC236}">
                        <a16:creationId xmlns:a16="http://schemas.microsoft.com/office/drawing/2014/main" id="{F63C8DB6-1246-0B43-9249-9B929E8EF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60136" y="151103"/>
                    <a:ext cx="6903821" cy="451449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4" name="Shape 255">
                    <a:extLst>
                      <a:ext uri="{FF2B5EF4-FFF2-40B4-BE49-F238E27FC236}">
                        <a16:creationId xmlns:a16="http://schemas.microsoft.com/office/drawing/2014/main" id="{981CBD77-90E0-2C4E-96BA-0436AB25892B}"/>
                      </a:ext>
                    </a:extLst>
                  </p:cNvPr>
                  <p:cNvSpPr/>
                  <p:nvPr/>
                </p:nvSpPr>
                <p:spPr>
                  <a:xfrm>
                    <a:off x="56660" y="41924"/>
                    <a:ext cx="3472486" cy="1156982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328613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250"/>
                  </a:p>
                </p:txBody>
              </p:sp>
              <p:sp>
                <p:nvSpPr>
                  <p:cNvPr id="15" name="Shape 256">
                    <a:extLst>
                      <a:ext uri="{FF2B5EF4-FFF2-40B4-BE49-F238E27FC236}">
                        <a16:creationId xmlns:a16="http://schemas.microsoft.com/office/drawing/2014/main" id="{DE346094-D315-FB48-9D77-E861A4F31100}"/>
                      </a:ext>
                    </a:extLst>
                  </p:cNvPr>
                  <p:cNvSpPr/>
                  <p:nvPr/>
                </p:nvSpPr>
                <p:spPr>
                  <a:xfrm>
                    <a:off x="56660" y="1693750"/>
                    <a:ext cx="3382486" cy="18977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328613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250"/>
                  </a:p>
                </p:txBody>
              </p:sp>
              <p:sp>
                <p:nvSpPr>
                  <p:cNvPr id="16" name="Shape 257">
                    <a:extLst>
                      <a:ext uri="{FF2B5EF4-FFF2-40B4-BE49-F238E27FC236}">
                        <a16:creationId xmlns:a16="http://schemas.microsoft.com/office/drawing/2014/main" id="{0169CFFE-CB58-7044-8181-AFCB49388E72}"/>
                      </a:ext>
                    </a:extLst>
                  </p:cNvPr>
                  <p:cNvSpPr/>
                  <p:nvPr/>
                </p:nvSpPr>
                <p:spPr>
                  <a:xfrm>
                    <a:off x="0" y="1535600"/>
                    <a:ext cx="2703287" cy="409742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328613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250"/>
                  </a:p>
                </p:txBody>
              </p:sp>
              <p:sp>
                <p:nvSpPr>
                  <p:cNvPr id="17" name="Shape 258">
                    <a:extLst>
                      <a:ext uri="{FF2B5EF4-FFF2-40B4-BE49-F238E27FC236}">
                        <a16:creationId xmlns:a16="http://schemas.microsoft.com/office/drawing/2014/main" id="{8154F7E3-4C7D-8B4C-A309-652F0B48E524}"/>
                      </a:ext>
                    </a:extLst>
                  </p:cNvPr>
                  <p:cNvSpPr/>
                  <p:nvPr/>
                </p:nvSpPr>
                <p:spPr>
                  <a:xfrm>
                    <a:off x="3461627" y="-1"/>
                    <a:ext cx="2703288" cy="9659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328613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250"/>
                  </a:p>
                </p:txBody>
              </p:sp>
              <p:sp>
                <p:nvSpPr>
                  <p:cNvPr id="18" name="Shape 259">
                    <a:extLst>
                      <a:ext uri="{FF2B5EF4-FFF2-40B4-BE49-F238E27FC236}">
                        <a16:creationId xmlns:a16="http://schemas.microsoft.com/office/drawing/2014/main" id="{F4C1C37F-7AE5-2E40-BF26-DA5C3D1E960E}"/>
                      </a:ext>
                    </a:extLst>
                  </p:cNvPr>
                  <p:cNvSpPr/>
                  <p:nvPr/>
                </p:nvSpPr>
                <p:spPr>
                  <a:xfrm>
                    <a:off x="4529435" y="38585"/>
                    <a:ext cx="391360" cy="178832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328613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250"/>
                  </a:p>
                </p:txBody>
              </p:sp>
              <p:sp>
                <p:nvSpPr>
                  <p:cNvPr id="19" name="Shape 260">
                    <a:extLst>
                      <a:ext uri="{FF2B5EF4-FFF2-40B4-BE49-F238E27FC236}">
                        <a16:creationId xmlns:a16="http://schemas.microsoft.com/office/drawing/2014/main" id="{FC628DE5-0F84-1447-B8A4-AE31EE14F6BB}"/>
                      </a:ext>
                    </a:extLst>
                  </p:cNvPr>
                  <p:cNvSpPr/>
                  <p:nvPr/>
                </p:nvSpPr>
                <p:spPr>
                  <a:xfrm>
                    <a:off x="4529435" y="38585"/>
                    <a:ext cx="391360" cy="178832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328613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250"/>
                  </a:p>
                </p:txBody>
              </p:sp>
            </p:grpSp>
            <p:sp>
              <p:nvSpPr>
                <p:cNvPr id="11" name="Shape 262">
                  <a:extLst>
                    <a:ext uri="{FF2B5EF4-FFF2-40B4-BE49-F238E27FC236}">
                      <a16:creationId xmlns:a16="http://schemas.microsoft.com/office/drawing/2014/main" id="{1707546E-B6A9-7242-BACA-F8C436D1B20E}"/>
                    </a:ext>
                  </a:extLst>
                </p:cNvPr>
                <p:cNvSpPr/>
                <p:nvPr/>
              </p:nvSpPr>
              <p:spPr>
                <a:xfrm>
                  <a:off x="3529630" y="21430"/>
                  <a:ext cx="978117" cy="307157"/>
                </a:xfrm>
                <a:prstGeom prst="ellipse">
                  <a:avLst/>
                </a:prstGeom>
                <a:solidFill>
                  <a:srgbClr val="A6AA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328613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250"/>
                </a:p>
              </p:txBody>
            </p:sp>
            <p:sp>
              <p:nvSpPr>
                <p:cNvPr id="12" name="Shape 263">
                  <a:extLst>
                    <a:ext uri="{FF2B5EF4-FFF2-40B4-BE49-F238E27FC236}">
                      <a16:creationId xmlns:a16="http://schemas.microsoft.com/office/drawing/2014/main" id="{2DF5132C-131B-CD46-AE1D-4F331B5A305D}"/>
                    </a:ext>
                  </a:extLst>
                </p:cNvPr>
                <p:cNvSpPr/>
                <p:nvPr/>
              </p:nvSpPr>
              <p:spPr>
                <a:xfrm>
                  <a:off x="4912275" y="62004"/>
                  <a:ext cx="1526241" cy="301361"/>
                </a:xfrm>
                <a:prstGeom prst="ellipse">
                  <a:avLst/>
                </a:prstGeom>
                <a:solidFill>
                  <a:srgbClr val="A6AA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328613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250"/>
                </a:p>
              </p:txBody>
            </p:sp>
          </p:grpSp>
          <p:sp>
            <p:nvSpPr>
              <p:cNvPr id="9" name="Shape 265">
                <a:extLst>
                  <a:ext uri="{FF2B5EF4-FFF2-40B4-BE49-F238E27FC236}">
                    <a16:creationId xmlns:a16="http://schemas.microsoft.com/office/drawing/2014/main" id="{B0DAA9D3-2B30-3D44-9AAF-8AB2E005120C}"/>
                  </a:ext>
                </a:extLst>
              </p:cNvPr>
              <p:cNvSpPr/>
              <p:nvPr/>
            </p:nvSpPr>
            <p:spPr>
              <a:xfrm>
                <a:off x="-1" y="4434531"/>
                <a:ext cx="2645849" cy="240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28613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</p:grp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B7B52A16-464D-264A-A956-8FB189555AE0}"/>
                </a:ext>
              </a:extLst>
            </p:cNvPr>
            <p:cNvSpPr/>
            <p:nvPr/>
          </p:nvSpPr>
          <p:spPr>
            <a:xfrm>
              <a:off x="160723" y="1153551"/>
              <a:ext cx="2307157" cy="7837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3815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8E1743-7882-2648-A2D6-3B486EE3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 #2: </a:t>
            </a:r>
            <a:r>
              <a:rPr lang="en-US" dirty="0"/>
              <a:t>Preserving your Secrets – Optical Side-Channels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8EEDEA-72CD-4BCE-89BB-1CFA9DCC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131590"/>
            <a:ext cx="4683656" cy="3672408"/>
          </a:xfrm>
        </p:spPr>
        <p:txBody>
          <a:bodyPr/>
          <a:lstStyle/>
          <a:p>
            <a:pPr marL="424601" indent="-257175"/>
            <a:r>
              <a:rPr lang="en-US" sz="1800" dirty="0">
                <a:latin typeface="Helvetica" pitchFamily="2" charset="0"/>
              </a:rPr>
              <a:t>Access to the surface of the chip from IC backside </a:t>
            </a:r>
            <a:r>
              <a:rPr lang="en-US" sz="1800" b="0" dirty="0">
                <a:latin typeface="Helvetica" pitchFamily="2" charset="0"/>
              </a:rPr>
              <a:t>without creating contacts with internal wires</a:t>
            </a:r>
          </a:p>
          <a:p>
            <a:pPr marL="424601" indent="-257175"/>
            <a:r>
              <a:rPr lang="en-US" sz="1800" dirty="0">
                <a:latin typeface="Helvetica" pitchFamily="2" charset="0"/>
              </a:rPr>
              <a:t>Optical interactions with transistors using Failure Analysis (FA) tools</a:t>
            </a:r>
          </a:p>
          <a:p>
            <a:pPr marL="424601" indent="-257175"/>
            <a:r>
              <a:rPr lang="en-US" sz="1800" dirty="0">
                <a:latin typeface="Helvetica" pitchFamily="2" charset="0"/>
              </a:rPr>
              <a:t>Optical Techniques:</a:t>
            </a:r>
          </a:p>
          <a:p>
            <a:pPr marL="664631" lvl="1" indent="-257175"/>
            <a:r>
              <a:rPr lang="en-US" dirty="0">
                <a:latin typeface="Helvetica" pitchFamily="2" charset="0"/>
              </a:rPr>
              <a:t>Photon Emission</a:t>
            </a:r>
          </a:p>
          <a:p>
            <a:pPr marL="664631" lvl="1" indent="-257175"/>
            <a:r>
              <a:rPr lang="en-US" dirty="0">
                <a:latin typeface="Helvetica" pitchFamily="2" charset="0"/>
              </a:rPr>
              <a:t>Laser Stimulation</a:t>
            </a:r>
          </a:p>
          <a:p>
            <a:pPr marL="664631" lvl="1" indent="-257175"/>
            <a:r>
              <a:rPr lang="en-US" dirty="0">
                <a:latin typeface="Helvetica" pitchFamily="2" charset="0"/>
              </a:rPr>
              <a:t>Optical Probing</a:t>
            </a:r>
          </a:p>
          <a:p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B3B27-C503-E44A-A614-2A75CB60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72EF5E7-D279-844A-921B-24E3DF6D51D9}"/>
              </a:ext>
            </a:extLst>
          </p:cNvPr>
          <p:cNvSpPr txBox="1">
            <a:spLocks/>
          </p:cNvSpPr>
          <p:nvPr/>
        </p:nvSpPr>
        <p:spPr>
          <a:xfrm>
            <a:off x="343860" y="1219858"/>
            <a:ext cx="4965442" cy="197488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4601" indent="-257175"/>
            <a:endParaRPr lang="en-US" sz="1500" dirty="0">
              <a:latin typeface="Helvetica" pitchFamily="2" charset="0"/>
            </a:endParaRP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BAC27346-1F80-9F47-8C66-65143F448090}"/>
              </a:ext>
            </a:extLst>
          </p:cNvPr>
          <p:cNvSpPr txBox="1">
            <a:spLocks/>
          </p:cNvSpPr>
          <p:nvPr/>
        </p:nvSpPr>
        <p:spPr>
          <a:xfrm>
            <a:off x="611560" y="4402993"/>
            <a:ext cx="7437877" cy="3289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solidFill>
                  <a:schemeClr val="tx1"/>
                </a:solidFill>
              </a:rPr>
              <a:t>Boit</a:t>
            </a:r>
            <a:r>
              <a:rPr lang="en-US" sz="900" dirty="0">
                <a:solidFill>
                  <a:schemeClr val="tx1"/>
                </a:solidFill>
              </a:rPr>
              <a:t>, et al. "From IC Debug to Hardware Security Risk: The power of backside access and optical interaction," IPFA 2016.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AF60A1-A601-4C0D-AD2C-9C966488855E}"/>
              </a:ext>
            </a:extLst>
          </p:cNvPr>
          <p:cNvSpPr txBox="1"/>
          <p:nvPr/>
        </p:nvSpPr>
        <p:spPr>
          <a:xfrm>
            <a:off x="6315497" y="4647932"/>
            <a:ext cx="28650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Slide </a:t>
            </a:r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Shahin </a:t>
            </a:r>
            <a:r>
              <a:rPr lang="de-DE" dirty="0" err="1"/>
              <a:t>Tajik</a:t>
            </a:r>
            <a:r>
              <a:rPr lang="de-DE" dirty="0"/>
              <a:t>, WPI</a:t>
            </a:r>
          </a:p>
        </p:txBody>
      </p:sp>
    </p:spTree>
    <p:extLst>
      <p:ext uri="{BB962C8B-B14F-4D97-AF65-F5344CB8AC3E}">
        <p14:creationId xmlns:p14="http://schemas.microsoft.com/office/powerpoint/2010/main" val="312349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xfrm>
            <a:off x="251520" y="228419"/>
            <a:ext cx="7848872" cy="328997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CHALLENGE #2: </a:t>
            </a:r>
            <a:r>
              <a:rPr lang="en-US" dirty="0"/>
              <a:t>Preserving your Secrets – Photon Emission Example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Shape 490"/>
              <p:cNvSpPr>
                <a:spLocks noGrp="1"/>
              </p:cNvSpPr>
              <p:nvPr>
                <p:ph idx="1"/>
              </p:nvPr>
            </p:nvSpPr>
            <p:spPr>
              <a:xfrm>
                <a:off x="294195" y="1011427"/>
                <a:ext cx="3917765" cy="3672408"/>
              </a:xfrm>
              <a:prstGeom prst="rect">
                <a:avLst/>
              </a:prstGeom>
            </p:spPr>
            <p:txBody>
              <a:bodyPr vert="horz" lIns="19050" tIns="19050" rIns="19050" bIns="19050" rtlCol="0" anchor="t" anchorCtr="0">
                <a:noAutofit/>
              </a:bodyPr>
              <a:lstStyle/>
              <a:p>
                <a:pPr marL="262795" indent="-178022" defTabSz="182261">
                  <a:spcBef>
                    <a:spcPts val="1163"/>
                  </a:spcBef>
                  <a:defRPr sz="5696"/>
                </a:pPr>
                <a:r>
                  <a:rPr lang="de-DE" sz="1800" dirty="0" err="1"/>
                  <a:t>Assume</a:t>
                </a:r>
                <a:r>
                  <a:rPr lang="de-DE" sz="1800" dirty="0"/>
                  <a:t> an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1800" dirty="0"/>
                  <a:t>-bit counter</a:t>
                </a:r>
                <a:r>
                  <a:rPr lang="de-DE" sz="1800" dirty="0"/>
                  <a:t> in HW</a:t>
                </a:r>
                <a:r>
                  <a:rPr lang="en-US" sz="1800" dirty="0"/>
                  <a:t>: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1800" b="0" dirty="0"/>
                  <a:t> clocked</a:t>
                </a:r>
                <a:r>
                  <a:rPr lang="en-US" sz="1800" b="0" dirty="0"/>
                  <a:t> </a:t>
                </a:r>
                <a:r>
                  <a:rPr sz="1800" b="0" dirty="0"/>
                  <a:t>registers + some combinatorial logic</a:t>
                </a:r>
                <a:endParaRPr lang="en-US" sz="1800" b="0" dirty="0"/>
              </a:p>
              <a:p>
                <a:pPr marL="370523" lvl="1" indent="-285750" defTabSz="182261">
                  <a:spcBef>
                    <a:spcPts val="1163"/>
                  </a:spcBef>
                  <a:buFont typeface="Arial" panose="020B0604020202020204" pitchFamily="34" charset="0"/>
                  <a:buChar char="•"/>
                  <a:defRPr sz="5696"/>
                </a:pPr>
                <a:r>
                  <a:rPr lang="en-US" sz="1800" dirty="0"/>
                  <a:t>The emission rate is proportional to the switching frequency</a:t>
                </a:r>
              </a:p>
              <a:p>
                <a:pPr marL="370523" lvl="1" indent="-285750" defTabSz="182261">
                  <a:spcBef>
                    <a:spcPts val="1163"/>
                  </a:spcBef>
                  <a:buFont typeface="Arial" panose="020B0604020202020204" pitchFamily="34" charset="0"/>
                  <a:buChar char="•"/>
                  <a:defRPr sz="5696"/>
                </a:pPr>
                <a:r>
                  <a:rPr lang="en-US" sz="1800" dirty="0"/>
                  <a:t>Counter’s LSB is brighter than </a:t>
                </a:r>
                <a:br>
                  <a:rPr lang="en-US" sz="1800" dirty="0"/>
                </a:br>
                <a:r>
                  <a:rPr lang="en-US" sz="1800" dirty="0"/>
                  <a:t>the MSB</a:t>
                </a:r>
              </a:p>
              <a:p>
                <a:pPr marL="370523" lvl="1" indent="-285750" defTabSz="182261">
                  <a:spcBef>
                    <a:spcPts val="1163"/>
                  </a:spcBef>
                  <a:buFont typeface="Arial" panose="020B0604020202020204" pitchFamily="34" charset="0"/>
                  <a:buChar char="•"/>
                  <a:defRPr sz="5696"/>
                </a:pPr>
                <a:r>
                  <a:rPr lang="en-US" sz="1800" dirty="0"/>
                  <a:t>Clock buffers have the highest switching frequency &gt;&gt; The brightest spots are clock buffers</a:t>
                </a:r>
              </a:p>
            </p:txBody>
          </p:sp>
        </mc:Choice>
        <mc:Fallback xmlns="">
          <p:sp>
            <p:nvSpPr>
              <p:cNvPr id="490" name="Shape 49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195" y="1011427"/>
                <a:ext cx="3917765" cy="3672408"/>
              </a:xfrm>
              <a:prstGeom prst="rect">
                <a:avLst/>
              </a:prstGeom>
              <a:blipFill>
                <a:blip r:embed="rId2"/>
                <a:stretch>
                  <a:fillRect l="-933" t="-2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7" name="Shape 48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ln w="12700">
            <a:miter lim="400000"/>
          </a:ln>
          <a:effectLst>
            <a:outerShdw blurRad="12700" dist="38100" dir="2700000" rotWithShape="0">
              <a:srgbClr val="000000">
                <a:alpha val="9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7150" tIns="57150" rIns="57150" bIns="57150">
            <a:normAutofit fontScale="25000" lnSpcReduction="20000"/>
          </a:bodyPr>
          <a:lstStyle>
            <a:defPPr marL="0" marR="0" indent="0" algn="l" defTabSz="6858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6143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171450" algn="ctr" defTabSz="6143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50" b="0" i="0" u="none" strike="noStrike" cap="none" spc="0" normalizeH="0" baseline="0">
                <a:ln>
                  <a:noFill/>
                </a:ln>
                <a:solidFill>
                  <a:srgbClr val="6F5E5D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342900" algn="ctr" defTabSz="6143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50" b="0" i="0" u="none" strike="noStrike" cap="none" spc="0" normalizeH="0" baseline="0">
                <a:ln>
                  <a:noFill/>
                </a:ln>
                <a:solidFill>
                  <a:srgbClr val="6F5E5D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514350" algn="ctr" defTabSz="6143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50" b="0" i="0" u="none" strike="noStrike" cap="none" spc="0" normalizeH="0" baseline="0">
                <a:ln>
                  <a:noFill/>
                </a:ln>
                <a:solidFill>
                  <a:srgbClr val="6F5E5D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685800" algn="ctr" defTabSz="6143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50" b="0" i="0" u="none" strike="noStrike" cap="none" spc="0" normalizeH="0" baseline="0">
                <a:ln>
                  <a:noFill/>
                </a:ln>
                <a:solidFill>
                  <a:srgbClr val="6F5E5D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857250" algn="ctr" defTabSz="6143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50" b="0" i="0" u="none" strike="noStrike" cap="none" spc="0" normalizeH="0" baseline="0">
                <a:ln>
                  <a:noFill/>
                </a:ln>
                <a:solidFill>
                  <a:srgbClr val="6F5E5D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028700" algn="ctr" defTabSz="6143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50" b="0" i="0" u="none" strike="noStrike" cap="none" spc="0" normalizeH="0" baseline="0">
                <a:ln>
                  <a:noFill/>
                </a:ln>
                <a:solidFill>
                  <a:srgbClr val="6F5E5D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200150" algn="ctr" defTabSz="6143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50" b="0" i="0" u="none" strike="noStrike" cap="none" spc="0" normalizeH="0" baseline="0">
                <a:ln>
                  <a:noFill/>
                </a:ln>
                <a:solidFill>
                  <a:srgbClr val="6F5E5D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371600" algn="ctr" defTabSz="6143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50" b="0" i="0" u="none" strike="noStrike" cap="none" spc="0" normalizeH="0" baseline="0">
                <a:ln>
                  <a:noFill/>
                </a:ln>
                <a:solidFill>
                  <a:srgbClr val="6F5E5D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fld id="{86CB4B4D-7CA3-9044-876B-883B54F8677D}" type="slidenum">
              <a:rPr lang="en-US" smtClean="0"/>
              <a:pPr/>
              <a:t>16</a:t>
            </a:fld>
            <a:endParaRPr/>
          </a:p>
        </p:txBody>
      </p:sp>
      <p:pic>
        <p:nvPicPr>
          <p:cNvPr id="488" name="Screen Shot 2014-08-25 at 15.05.32-enhanced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90" y="1059582"/>
            <a:ext cx="4283895" cy="2680656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hape 489"/>
          <p:cNvSpPr/>
          <p:nvPr/>
        </p:nvSpPr>
        <p:spPr>
          <a:xfrm>
            <a:off x="4828414" y="3780103"/>
            <a:ext cx="3783248" cy="546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defTabSz="546100">
              <a:defRPr sz="4400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sz="1650" i="1" dirty="0">
                <a:solidFill>
                  <a:schemeClr val="tx2"/>
                </a:solidFill>
              </a:rPr>
              <a:t>The emission of a counting counter on Intel/</a:t>
            </a:r>
            <a:r>
              <a:rPr sz="1650" i="1" dirty="0">
                <a:solidFill>
                  <a:schemeClr val="tx2"/>
                </a:solidFill>
              </a:rPr>
              <a:t>Altera MAX V (180 nm)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279B8B8-A6E2-8AD0-665D-C7E065CBB326}"/>
              </a:ext>
            </a:extLst>
          </p:cNvPr>
          <p:cNvSpPr txBox="1">
            <a:spLocks/>
          </p:cNvSpPr>
          <p:nvPr/>
        </p:nvSpPr>
        <p:spPr>
          <a:xfrm>
            <a:off x="467544" y="4486847"/>
            <a:ext cx="5588309" cy="3289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/>
                </a:solidFill>
              </a:rPr>
              <a:t>Tajik, et al. ”Emission Analysis of Hardware Implementations," DSD 2014.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EC589B-84A2-4B81-A655-8C34805E2126}"/>
              </a:ext>
            </a:extLst>
          </p:cNvPr>
          <p:cNvSpPr txBox="1"/>
          <p:nvPr/>
        </p:nvSpPr>
        <p:spPr>
          <a:xfrm>
            <a:off x="6315497" y="4647932"/>
            <a:ext cx="28650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Slide </a:t>
            </a:r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Shahin </a:t>
            </a:r>
            <a:r>
              <a:rPr lang="de-DE" dirty="0" err="1"/>
              <a:t>Tajik</a:t>
            </a:r>
            <a:r>
              <a:rPr lang="de-DE" dirty="0"/>
              <a:t>, WPI</a:t>
            </a:r>
          </a:p>
        </p:txBody>
      </p:sp>
    </p:spTree>
    <p:extLst>
      <p:ext uri="{BB962C8B-B14F-4D97-AF65-F5344CB8AC3E}">
        <p14:creationId xmlns:p14="http://schemas.microsoft.com/office/powerpoint/2010/main" val="246708284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570F224-C260-A146-8086-C635FAF82AED}"/>
              </a:ext>
            </a:extLst>
          </p:cNvPr>
          <p:cNvSpPr txBox="1"/>
          <p:nvPr/>
        </p:nvSpPr>
        <p:spPr>
          <a:xfrm>
            <a:off x="4729480" y="156990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2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EDC9-11EF-B645-A487-87B663BF7C66}"/>
              </a:ext>
            </a:extLst>
          </p:cNvPr>
          <p:cNvSpPr txBox="1"/>
          <p:nvPr/>
        </p:nvSpPr>
        <p:spPr>
          <a:xfrm>
            <a:off x="9175127" y="338179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200" dirty="0" err="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7C00B1-F995-ED49-BD03-BE4386AA9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85"/>
          <a:stretch/>
        </p:blipFill>
        <p:spPr>
          <a:xfrm>
            <a:off x="239514" y="978391"/>
            <a:ext cx="3461670" cy="1636067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96D83740-CD4F-9A58-2ABE-C41E82BD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Logic State Imaging (LLSI)</a:t>
            </a:r>
          </a:p>
        </p:txBody>
      </p:sp>
      <p:sp>
        <p:nvSpPr>
          <p:cNvPr id="54" name="Footer Placeholder 3">
            <a:extLst>
              <a:ext uri="{FF2B5EF4-FFF2-40B4-BE49-F238E27FC236}">
                <a16:creationId xmlns:a16="http://schemas.microsoft.com/office/drawing/2014/main" id="{E835821E-C9BF-A18E-45E7-4B70E3F1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4529254"/>
            <a:ext cx="7428234" cy="34675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Krachenfels, et al. “Real-World Snapshots vs. Theory: Questioning the t-Probing Security Model,” Oakland, IEEE S&amp;P, 2021.</a:t>
            </a:r>
          </a:p>
          <a:p>
            <a:r>
              <a:rPr lang="en-US" dirty="0" err="1">
                <a:solidFill>
                  <a:schemeClr val="tx1"/>
                </a:solidFill>
              </a:rPr>
              <a:t>Krachenfels</a:t>
            </a:r>
            <a:r>
              <a:rPr lang="en-US" dirty="0">
                <a:solidFill>
                  <a:schemeClr val="tx1"/>
                </a:solidFill>
              </a:rPr>
              <a:t>, et al. “Trojan Awakener: Detecting Dormant Malicious Hardware Using Laser Logic State Imaging,” ASHES, 2021.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32" name="Content Placeholder 5">
            <a:extLst>
              <a:ext uri="{FF2B5EF4-FFF2-40B4-BE49-F238E27FC236}">
                <a16:creationId xmlns:a16="http://schemas.microsoft.com/office/drawing/2014/main" id="{FD7D8C12-950A-4354-C0B2-F708E9DC2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427" y="943102"/>
            <a:ext cx="1572494" cy="1560112"/>
          </a:xfrm>
          <a:prstGeom prst="rect">
            <a:avLst/>
          </a:prstGeom>
        </p:spPr>
      </p:pic>
      <p:pic>
        <p:nvPicPr>
          <p:cNvPr id="42" name="Grafik 5" descr="Ein Bild, das Text, Anzeigetafel, Screenshot enthält.&#10;&#10;Automatisch generierte Beschreibung">
            <a:extLst>
              <a:ext uri="{FF2B5EF4-FFF2-40B4-BE49-F238E27FC236}">
                <a16:creationId xmlns:a16="http://schemas.microsoft.com/office/drawing/2014/main" id="{2D6C6893-CD78-8449-3710-18DEBE46E6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08" y="2963750"/>
            <a:ext cx="4104226" cy="1312866"/>
          </a:xfrm>
          <a:prstGeom prst="rect">
            <a:avLst/>
          </a:prstGeom>
        </p:spPr>
      </p:pic>
      <p:pic>
        <p:nvPicPr>
          <p:cNvPr id="49" name="Grafik 6" descr="Ein Bild, das Text, Anzeigetafel, Screenshot enthält.&#10;&#10;Automatisch generierte Beschreibung">
            <a:extLst>
              <a:ext uri="{FF2B5EF4-FFF2-40B4-BE49-F238E27FC236}">
                <a16:creationId xmlns:a16="http://schemas.microsoft.com/office/drawing/2014/main" id="{1112CE35-7A0D-B1B0-773A-8DF84CE80B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7107" y="2940424"/>
            <a:ext cx="2910570" cy="135951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E93CF5-E79C-D9BB-84F9-9E89BE78BFE3}"/>
              </a:ext>
            </a:extLst>
          </p:cNvPr>
          <p:cNvGrpSpPr/>
          <p:nvPr/>
        </p:nvGrpSpPr>
        <p:grpSpPr>
          <a:xfrm>
            <a:off x="3884719" y="871924"/>
            <a:ext cx="2153663" cy="1631289"/>
            <a:chOff x="5178205" y="1381308"/>
            <a:chExt cx="2871550" cy="2175052"/>
          </a:xfrm>
        </p:grpSpPr>
        <p:pic>
          <p:nvPicPr>
            <p:cNvPr id="50" name="Picture 49" descr="Diagram, schematic&#10;&#10;Description automatically generated">
              <a:extLst>
                <a:ext uri="{FF2B5EF4-FFF2-40B4-BE49-F238E27FC236}">
                  <a16:creationId xmlns:a16="http://schemas.microsoft.com/office/drawing/2014/main" id="{34A65EBE-867F-0D0C-E52A-8AB9FD9DE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8205" y="1381308"/>
              <a:ext cx="1486364" cy="217505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1B49C71-CE42-784D-55D7-00C0B85E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7952" y="2050507"/>
              <a:ext cx="861803" cy="861803"/>
            </a:xfrm>
            <a:prstGeom prst="rect">
              <a:avLst/>
            </a:prstGeom>
          </p:spPr>
        </p:pic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688975DF-3DFD-599F-9732-1D070C74472D}"/>
                </a:ext>
              </a:extLst>
            </p:cNvPr>
            <p:cNvSpPr/>
            <p:nvPr/>
          </p:nvSpPr>
          <p:spPr bwMode="auto">
            <a:xfrm>
              <a:off x="6782808" y="2332026"/>
              <a:ext cx="286904" cy="298763"/>
            </a:xfrm>
            <a:prstGeom prst="rightArrow">
              <a:avLst>
                <a:gd name="adj1" fmla="val 50000"/>
                <a:gd name="adj2" fmla="val 54281"/>
              </a:avLst>
            </a:prstGeom>
            <a:solidFill>
              <a:schemeClr val="accent2"/>
            </a:solidFill>
            <a:ln w="12700" cap="sq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E218414-A36C-4890-14A1-5216E9C88083}"/>
              </a:ext>
            </a:extLst>
          </p:cNvPr>
          <p:cNvSpPr/>
          <p:nvPr/>
        </p:nvSpPr>
        <p:spPr bwMode="auto">
          <a:xfrm>
            <a:off x="6275714" y="1584963"/>
            <a:ext cx="215178" cy="224072"/>
          </a:xfrm>
          <a:prstGeom prst="rightArrow">
            <a:avLst>
              <a:gd name="adj1" fmla="val 50000"/>
              <a:gd name="adj2" fmla="val 54281"/>
            </a:avLst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7" name="Shape 883">
            <a:extLst>
              <a:ext uri="{FF2B5EF4-FFF2-40B4-BE49-F238E27FC236}">
                <a16:creationId xmlns:a16="http://schemas.microsoft.com/office/drawing/2014/main" id="{5FD7CB74-8632-4241-1148-1680F7EC1032}"/>
              </a:ext>
            </a:extLst>
          </p:cNvPr>
          <p:cNvSpPr/>
          <p:nvPr/>
        </p:nvSpPr>
        <p:spPr>
          <a:xfrm rot="16200000">
            <a:off x="7503907" y="3367032"/>
            <a:ext cx="2111847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Bold Condensed"/>
              </a:defRPr>
            </a:pPr>
            <a:r>
              <a:rPr lang="en-US" sz="1050" b="1" dirty="0">
                <a:solidFill>
                  <a:schemeClr val="bg2"/>
                </a:solidFill>
              </a:rPr>
              <a:t>Routing-based Trojan</a:t>
            </a:r>
            <a:r>
              <a:rPr lang="en-US" sz="1050" b="1" dirty="0"/>
              <a:t> on Xilinx Kintex-7 (28 nm)</a:t>
            </a:r>
          </a:p>
        </p:txBody>
      </p:sp>
      <p:sp>
        <p:nvSpPr>
          <p:cNvPr id="58" name="Shape 883">
            <a:extLst>
              <a:ext uri="{FF2B5EF4-FFF2-40B4-BE49-F238E27FC236}">
                <a16:creationId xmlns:a16="http://schemas.microsoft.com/office/drawing/2014/main" id="{BA35007F-36C6-350C-6B33-04BACAAD7824}"/>
              </a:ext>
            </a:extLst>
          </p:cNvPr>
          <p:cNvSpPr/>
          <p:nvPr/>
        </p:nvSpPr>
        <p:spPr>
          <a:xfrm rot="16200000">
            <a:off x="7587606" y="1483133"/>
            <a:ext cx="1944448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Bold Condensed"/>
              </a:defRPr>
            </a:pPr>
            <a:r>
              <a:rPr lang="en-US" sz="1050" b="1" dirty="0"/>
              <a:t>Intel/Altera Cyclone IV Register (60 nm)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A30A376-55B9-4138-8E2F-38F9A6D299DA}"/>
              </a:ext>
            </a:extLst>
          </p:cNvPr>
          <p:cNvCxnSpPr/>
          <p:nvPr/>
        </p:nvCxnSpPr>
        <p:spPr>
          <a:xfrm>
            <a:off x="569443" y="2766698"/>
            <a:ext cx="7428234" cy="0"/>
          </a:xfrm>
          <a:prstGeom prst="line">
            <a:avLst/>
          </a:prstGeom>
          <a:ln w="57150">
            <a:solidFill>
              <a:srgbClr val="0035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9A36F94-2CAB-453F-8F42-5346995A6007}"/>
              </a:ext>
            </a:extLst>
          </p:cNvPr>
          <p:cNvSpPr txBox="1"/>
          <p:nvPr/>
        </p:nvSpPr>
        <p:spPr>
          <a:xfrm>
            <a:off x="6315497" y="4647932"/>
            <a:ext cx="28650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Slide </a:t>
            </a:r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Shahin </a:t>
            </a:r>
            <a:r>
              <a:rPr lang="de-DE" dirty="0" err="1"/>
              <a:t>Tajik</a:t>
            </a:r>
            <a:r>
              <a:rPr lang="de-DE" dirty="0"/>
              <a:t>, WPI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CEE1291-FA41-4F8C-B2BD-5AB6F648BE6F}"/>
              </a:ext>
            </a:extLst>
          </p:cNvPr>
          <p:cNvSpPr txBox="1"/>
          <p:nvPr/>
        </p:nvSpPr>
        <p:spPr>
          <a:xfrm>
            <a:off x="591216" y="2067694"/>
            <a:ext cx="7961568" cy="163121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Without</a:t>
            </a:r>
            <a:r>
              <a:rPr lang="de-DE" sz="2000" b="1" dirty="0"/>
              <a:t> </a:t>
            </a:r>
            <a:r>
              <a:rPr lang="de-DE" sz="2000" b="1" dirty="0" err="1"/>
              <a:t>any</a:t>
            </a:r>
            <a:r>
              <a:rPr lang="de-DE" sz="2000" b="1" dirty="0"/>
              <a:t> </a:t>
            </a:r>
            <a:r>
              <a:rPr lang="de-DE" sz="2000" b="1" dirty="0" err="1"/>
              <a:t>countermeasures</a:t>
            </a:r>
            <a:r>
              <a:rPr lang="de-DE" sz="2000" b="1" dirty="0"/>
              <a:t>, </a:t>
            </a:r>
            <a:r>
              <a:rPr lang="de-DE" sz="2000" b="1" dirty="0" err="1"/>
              <a:t>secrets</a:t>
            </a:r>
            <a:r>
              <a:rPr lang="de-DE" sz="2000" b="1" dirty="0"/>
              <a:t> </a:t>
            </a:r>
            <a:r>
              <a:rPr lang="de-DE" sz="2000" b="1" dirty="0" err="1"/>
              <a:t>can</a:t>
            </a:r>
            <a:r>
              <a:rPr lang="de-DE" sz="2000" b="1" dirty="0"/>
              <a:t> </a:t>
            </a:r>
            <a:r>
              <a:rPr lang="de-DE" sz="2000" b="1" dirty="0" err="1"/>
              <a:t>be</a:t>
            </a:r>
            <a:r>
              <a:rPr lang="de-DE" sz="2000" b="1" dirty="0"/>
              <a:t> </a:t>
            </a:r>
            <a:r>
              <a:rPr lang="de-DE" sz="2000" b="1" dirty="0" err="1"/>
              <a:t>extracted</a:t>
            </a:r>
            <a:r>
              <a:rPr lang="de-DE" sz="2000" b="1" dirty="0"/>
              <a:t> just </a:t>
            </a:r>
            <a:r>
              <a:rPr lang="de-DE" sz="2000" b="1" dirty="0" err="1"/>
              <a:t>as</a:t>
            </a:r>
            <a:r>
              <a:rPr lang="de-DE" sz="2000" b="1" dirty="0"/>
              <a:t> a matter </a:t>
            </a:r>
            <a:r>
              <a:rPr lang="de-DE" sz="2000" b="1" dirty="0" err="1"/>
              <a:t>of</a:t>
            </a:r>
            <a:r>
              <a:rPr lang="de-DE" sz="2000" b="1" dirty="0"/>
              <a:t> time and </a:t>
            </a:r>
            <a:r>
              <a:rPr lang="de-DE" sz="2000" b="1" dirty="0" err="1"/>
              <a:t>cost</a:t>
            </a:r>
            <a:r>
              <a:rPr lang="de-DE" sz="2000" b="1" dirty="0"/>
              <a:t> </a:t>
            </a:r>
            <a:r>
              <a:rPr lang="de-DE" sz="2000" b="1" dirty="0" err="1"/>
              <a:t>from</a:t>
            </a:r>
            <a:r>
              <a:rPr lang="de-DE" sz="2000" b="1" dirty="0"/>
              <a:t> all </a:t>
            </a:r>
            <a:r>
              <a:rPr lang="de-DE" sz="2000" b="1" dirty="0" err="1"/>
              <a:t>conventional</a:t>
            </a:r>
            <a:r>
              <a:rPr lang="de-DE" sz="2000" b="1" dirty="0"/>
              <a:t> CMOS </a:t>
            </a:r>
            <a:r>
              <a:rPr lang="de-DE" sz="2000" b="1" dirty="0" err="1"/>
              <a:t>chips</a:t>
            </a:r>
            <a:r>
              <a:rPr lang="de-DE" sz="2000" b="1" dirty="0"/>
              <a:t>.</a:t>
            </a:r>
          </a:p>
          <a:p>
            <a:pPr algn="ctr"/>
            <a:endParaRPr lang="de-DE" sz="2000" b="1" dirty="0"/>
          </a:p>
          <a:p>
            <a:pPr algn="ctr"/>
            <a:r>
              <a:rPr lang="de-DE" sz="2000" b="1" dirty="0" err="1"/>
              <a:t>Combinations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protections</a:t>
            </a:r>
            <a:r>
              <a:rPr lang="de-DE" sz="2000" b="1" dirty="0"/>
              <a:t> (e.g., </a:t>
            </a:r>
            <a:r>
              <a:rPr lang="de-DE" sz="2000" b="1" dirty="0" err="1"/>
              <a:t>obfuscation</a:t>
            </a:r>
            <a:r>
              <a:rPr lang="de-DE" sz="2000" b="1" dirty="0"/>
              <a:t>, PUFs,…) </a:t>
            </a:r>
            <a:br>
              <a:rPr lang="de-DE" sz="2000" b="1" dirty="0"/>
            </a:br>
            <a:r>
              <a:rPr lang="de-DE" sz="2000" b="1" dirty="0" err="1"/>
              <a:t>can</a:t>
            </a:r>
            <a:r>
              <a:rPr lang="de-DE" sz="2000" b="1" dirty="0"/>
              <a:t> </a:t>
            </a:r>
            <a:r>
              <a:rPr lang="de-DE" sz="2000" b="1" dirty="0" err="1"/>
              <a:t>help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increase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</a:t>
            </a:r>
            <a:r>
              <a:rPr lang="de-DE" sz="2000" b="1" dirty="0" err="1"/>
              <a:t>complexity</a:t>
            </a:r>
            <a:r>
              <a:rPr lang="de-DE" sz="2000" b="1" dirty="0"/>
              <a:t> </a:t>
            </a:r>
            <a:r>
              <a:rPr lang="de-DE" sz="2000" b="1" dirty="0" err="1"/>
              <a:t>beyond</a:t>
            </a:r>
            <a:r>
              <a:rPr lang="de-DE" sz="2000" b="1" dirty="0"/>
              <a:t> </a:t>
            </a:r>
            <a:r>
              <a:rPr lang="de-DE" sz="2000" b="1" dirty="0" err="1"/>
              <a:t>practicability</a:t>
            </a:r>
            <a:r>
              <a:rPr lang="de-DE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37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7" grpId="1" animBg="1"/>
      <p:bldP spid="58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A4E54-732A-4ED0-86C7-65519953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81" y="1134619"/>
            <a:ext cx="8172000" cy="720000"/>
          </a:xfrm>
        </p:spPr>
        <p:txBody>
          <a:bodyPr/>
          <a:lstStyle/>
          <a:p>
            <a:r>
              <a:rPr lang="de-DE" dirty="0">
                <a:latin typeface="+mn-lt"/>
              </a:rPr>
              <a:t>CHALLENGES</a:t>
            </a:r>
            <a:endParaRPr lang="en-US" dirty="0">
              <a:latin typeface="+mn-lt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8CF6531-D2BC-0C66-B7EF-97E5AA6EB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280" y="1760513"/>
            <a:ext cx="8172001" cy="1079897"/>
          </a:xfrm>
        </p:spPr>
        <p:txBody>
          <a:bodyPr/>
          <a:lstStyle/>
          <a:p>
            <a:r>
              <a:rPr lang="en-US" sz="2800" dirty="0"/>
              <a:t>Models and Limitations in Implementation Security</a:t>
            </a:r>
          </a:p>
        </p:txBody>
      </p:sp>
    </p:spTree>
    <p:extLst>
      <p:ext uri="{BB962C8B-B14F-4D97-AF65-F5344CB8AC3E}">
        <p14:creationId xmlns:p14="http://schemas.microsoft.com/office/powerpoint/2010/main" val="4126972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DC1755-99DB-4427-AABB-51458C39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Design Abstraction – Functional Perspective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769081-0E99-48F8-AA52-D00021D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E111-92A3-4E73-8F7A-A17121EB3B2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1" name="Datumsplatzhalter 150">
            <a:extLst>
              <a:ext uri="{FF2B5EF4-FFF2-40B4-BE49-F238E27FC236}">
                <a16:creationId xmlns:a16="http://schemas.microsoft.com/office/drawing/2014/main" id="{C9F0D454-552F-4C70-991D-F19D3174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FBEF-841E-4085-9E88-7351C21E622B}" type="datetime4">
              <a:rPr lang="de-DE" smtClean="0"/>
              <a:t>16. August 2023</a:t>
            </a:fld>
            <a:endParaRPr lang="en-US"/>
          </a:p>
        </p:txBody>
      </p:sp>
      <p:sp>
        <p:nvSpPr>
          <p:cNvPr id="298" name="Fußzeilenplatzhalter 27">
            <a:extLst>
              <a:ext uri="{FF2B5EF4-FFF2-40B4-BE49-F238E27FC236}">
                <a16:creationId xmlns:a16="http://schemas.microsoft.com/office/drawing/2014/main" id="{A42E915E-E19E-4E31-A12B-205F28E4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1640" y="4919549"/>
            <a:ext cx="4583632" cy="230832"/>
          </a:xfrm>
        </p:spPr>
        <p:txBody>
          <a:bodyPr/>
          <a:lstStyle/>
          <a:p>
            <a:r>
              <a:rPr lang="en-US"/>
              <a:t>Hardware Security – Challenges and Directions – Tim Güneysu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93F5C35-E964-7BFA-81D6-1D8DDBD49D06}"/>
              </a:ext>
            </a:extLst>
          </p:cNvPr>
          <p:cNvCxnSpPr>
            <a:cxnSpLocks/>
          </p:cNvCxnSpPr>
          <p:nvPr/>
        </p:nvCxnSpPr>
        <p:spPr>
          <a:xfrm>
            <a:off x="250825" y="1635646"/>
            <a:ext cx="8554608" cy="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FD8D2FF-30BD-0E79-377F-DC3FBCC39FFF}"/>
              </a:ext>
            </a:extLst>
          </p:cNvPr>
          <p:cNvSpPr txBox="1"/>
          <p:nvPr/>
        </p:nvSpPr>
        <p:spPr>
          <a:xfrm>
            <a:off x="3671903" y="1262504"/>
            <a:ext cx="18001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Abstraction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8D1FF4-A0BE-3641-DAC3-56CAD222FC1F}"/>
              </a:ext>
            </a:extLst>
          </p:cNvPr>
          <p:cNvSpPr txBox="1"/>
          <p:nvPr/>
        </p:nvSpPr>
        <p:spPr>
          <a:xfrm>
            <a:off x="-144564" y="2808000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System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522F4E2-551F-3DC9-77CB-96DF3C5619B4}"/>
              </a:ext>
            </a:extLst>
          </p:cNvPr>
          <p:cNvSpPr txBox="1"/>
          <p:nvPr/>
        </p:nvSpPr>
        <p:spPr>
          <a:xfrm>
            <a:off x="1475656" y="2808000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Algorithm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5035D7-9D88-450C-2C07-9B39241EBBB3}"/>
              </a:ext>
            </a:extLst>
          </p:cNvPr>
          <p:cNvSpPr txBox="1"/>
          <p:nvPr/>
        </p:nvSpPr>
        <p:spPr>
          <a:xfrm>
            <a:off x="3240000" y="2808000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Register Transfer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1351C38-7D19-E6CB-A3EE-04D40B6A3967}"/>
              </a:ext>
            </a:extLst>
          </p:cNvPr>
          <p:cNvSpPr txBox="1"/>
          <p:nvPr/>
        </p:nvSpPr>
        <p:spPr>
          <a:xfrm>
            <a:off x="4824000" y="2808000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Gate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5CB030-5B1E-FB48-59F6-83B0775FFBA3}"/>
              </a:ext>
            </a:extLst>
          </p:cNvPr>
          <p:cNvSpPr txBox="1"/>
          <p:nvPr/>
        </p:nvSpPr>
        <p:spPr>
          <a:xfrm>
            <a:off x="6156000" y="2823699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Circuit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4A9255-CAAC-D111-1624-9E817859EB66}"/>
              </a:ext>
            </a:extLst>
          </p:cNvPr>
          <p:cNvSpPr txBox="1"/>
          <p:nvPr/>
        </p:nvSpPr>
        <p:spPr>
          <a:xfrm>
            <a:off x="7524276" y="2808000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Material </a:t>
            </a:r>
          </a:p>
        </p:txBody>
      </p:sp>
      <p:pic>
        <p:nvPicPr>
          <p:cNvPr id="15" name="Grafik 14" descr="Cloudcomputing Silhouette">
            <a:extLst>
              <a:ext uri="{FF2B5EF4-FFF2-40B4-BE49-F238E27FC236}">
                <a16:creationId xmlns:a16="http://schemas.microsoft.com/office/drawing/2014/main" id="{69921876-01F4-5242-C5E4-00C3BBE4A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528" y="1923758"/>
            <a:ext cx="720000" cy="720000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0A7881F-419A-30B3-6013-608AD3D9276F}"/>
              </a:ext>
            </a:extLst>
          </p:cNvPr>
          <p:cNvGrpSpPr>
            <a:grpSpLocks noChangeAspect="1"/>
          </p:cNvGrpSpPr>
          <p:nvPr/>
        </p:nvGrpSpPr>
        <p:grpSpPr>
          <a:xfrm>
            <a:off x="1619672" y="1923750"/>
            <a:ext cx="1270339" cy="648000"/>
            <a:chOff x="3371431" y="1551332"/>
            <a:chExt cx="1416547" cy="722581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8F07A6C-885D-7EBD-E361-B1B282814331}"/>
                </a:ext>
              </a:extLst>
            </p:cNvPr>
            <p:cNvSpPr/>
            <p:nvPr/>
          </p:nvSpPr>
          <p:spPr>
            <a:xfrm>
              <a:off x="3371431" y="1817529"/>
              <a:ext cx="504050" cy="189653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>
                  <a:solidFill>
                    <a:srgbClr val="003560"/>
                  </a:solidFill>
                </a:rPr>
                <a:t>CPU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B74B83D-CA93-6B8B-4DAE-087A01A7C5F0}"/>
                </a:ext>
              </a:extLst>
            </p:cNvPr>
            <p:cNvSpPr/>
            <p:nvPr/>
          </p:nvSpPr>
          <p:spPr>
            <a:xfrm>
              <a:off x="4283928" y="1817808"/>
              <a:ext cx="504050" cy="189653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>
                  <a:solidFill>
                    <a:srgbClr val="003560"/>
                  </a:solidFill>
                </a:rPr>
                <a:t>ROM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660B58-A60F-A84A-4050-20BDD9B2B7F2}"/>
                </a:ext>
              </a:extLst>
            </p:cNvPr>
            <p:cNvSpPr/>
            <p:nvPr/>
          </p:nvSpPr>
          <p:spPr>
            <a:xfrm>
              <a:off x="4283928" y="2084260"/>
              <a:ext cx="504050" cy="189653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>
                  <a:solidFill>
                    <a:srgbClr val="003560"/>
                  </a:solidFill>
                </a:rPr>
                <a:t>I/O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86C0CCA-F1DE-FAF3-E51B-3D0F4A253291}"/>
                </a:ext>
              </a:extLst>
            </p:cNvPr>
            <p:cNvSpPr/>
            <p:nvPr/>
          </p:nvSpPr>
          <p:spPr>
            <a:xfrm>
              <a:off x="4283928" y="1551332"/>
              <a:ext cx="504050" cy="189653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>
                  <a:solidFill>
                    <a:srgbClr val="003560"/>
                  </a:solidFill>
                </a:rPr>
                <a:t>RAM</a:t>
              </a:r>
            </a:p>
          </p:txBody>
        </p: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ED56CF85-A444-6268-DAF9-1A19AF2E8E09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3875481" y="1912356"/>
              <a:ext cx="408447" cy="279"/>
            </a:xfrm>
            <a:prstGeom prst="line">
              <a:avLst/>
            </a:prstGeom>
            <a:ln w="25400">
              <a:solidFill>
                <a:srgbClr val="0035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winkelte Verbindung 22">
              <a:extLst>
                <a:ext uri="{FF2B5EF4-FFF2-40B4-BE49-F238E27FC236}">
                  <a16:creationId xmlns:a16="http://schemas.microsoft.com/office/drawing/2014/main" id="{32A4A0BA-A5FC-B5C6-88A8-AEFE15E70F05}"/>
                </a:ext>
              </a:extLst>
            </p:cNvPr>
            <p:cNvCxnSpPr>
              <a:stCxn id="19" idx="1"/>
              <a:endCxn id="18" idx="1"/>
            </p:cNvCxnSpPr>
            <p:nvPr/>
          </p:nvCxnSpPr>
          <p:spPr>
            <a:xfrm rot="10800000" flipV="1">
              <a:off x="4283928" y="1646159"/>
              <a:ext cx="12700" cy="532928"/>
            </a:xfrm>
            <a:prstGeom prst="bentConnector3">
              <a:avLst>
                <a:gd name="adj1" fmla="val 1800000"/>
              </a:avLst>
            </a:prstGeom>
            <a:ln w="25400">
              <a:solidFill>
                <a:srgbClr val="0035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19B0CC38-E0ED-7E64-7121-A9BB3D65715D}"/>
              </a:ext>
            </a:extLst>
          </p:cNvPr>
          <p:cNvGrpSpPr>
            <a:grpSpLocks noChangeAspect="1"/>
          </p:cNvGrpSpPr>
          <p:nvPr/>
        </p:nvGrpSpPr>
        <p:grpSpPr>
          <a:xfrm>
            <a:off x="3707520" y="1915414"/>
            <a:ext cx="648000" cy="557125"/>
            <a:chOff x="3887638" y="2548574"/>
            <a:chExt cx="648000" cy="557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97BF258-331B-DD3B-6E15-7517B965B727}"/>
                    </a:ext>
                  </a:extLst>
                </p:cNvPr>
                <p:cNvSpPr/>
                <p:nvPr/>
              </p:nvSpPr>
              <p:spPr>
                <a:xfrm>
                  <a:off x="4319638" y="2889699"/>
                  <a:ext cx="216000" cy="216000"/>
                </a:xfrm>
                <a:prstGeom prst="ellipse">
                  <a:avLst/>
                </a:prstGeom>
                <a:solidFill>
                  <a:srgbClr val="003560">
                    <a:alpha val="30000"/>
                  </a:srgbClr>
                </a:solidFill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800" b="1">
                    <a:solidFill>
                      <a:srgbClr val="0035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97BF258-331B-DD3B-6E15-7517B965B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638" y="2889699"/>
                  <a:ext cx="216000" cy="216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rgbClr val="00356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50B0DA6-E6F7-C046-DCA1-3644CF65A32C}"/>
                    </a:ext>
                  </a:extLst>
                </p:cNvPr>
                <p:cNvSpPr/>
                <p:nvPr/>
              </p:nvSpPr>
              <p:spPr>
                <a:xfrm>
                  <a:off x="3887638" y="2889699"/>
                  <a:ext cx="216000" cy="216000"/>
                </a:xfrm>
                <a:prstGeom prst="ellipse">
                  <a:avLst/>
                </a:prstGeom>
                <a:solidFill>
                  <a:srgbClr val="003560">
                    <a:alpha val="30000"/>
                  </a:srgbClr>
                </a:solidFill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800" b="1">
                    <a:solidFill>
                      <a:srgbClr val="0035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50B0DA6-E6F7-C046-DCA1-3644CF65A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638" y="2889699"/>
                  <a:ext cx="216000" cy="216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rgbClr val="00356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5233D76-2043-BE78-F454-D95531215188}"/>
                    </a:ext>
                  </a:extLst>
                </p:cNvPr>
                <p:cNvSpPr/>
                <p:nvPr/>
              </p:nvSpPr>
              <p:spPr>
                <a:xfrm>
                  <a:off x="4103638" y="2548574"/>
                  <a:ext cx="216000" cy="216000"/>
                </a:xfrm>
                <a:prstGeom prst="ellipse">
                  <a:avLst/>
                </a:prstGeom>
                <a:solidFill>
                  <a:srgbClr val="003560">
                    <a:alpha val="30000"/>
                  </a:srgbClr>
                </a:solidFill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800" b="1" dirty="0">
                    <a:solidFill>
                      <a:srgbClr val="0035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5233D76-2043-BE78-F454-D95531215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3638" y="2548574"/>
                  <a:ext cx="216000" cy="216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rgbClr val="00356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Gekrümmte Verbindung 28">
              <a:extLst>
                <a:ext uri="{FF2B5EF4-FFF2-40B4-BE49-F238E27FC236}">
                  <a16:creationId xmlns:a16="http://schemas.microsoft.com/office/drawing/2014/main" id="{2E5A40CF-DDA9-8925-6AB1-780132659008}"/>
                </a:ext>
              </a:extLst>
            </p:cNvPr>
            <p:cNvCxnSpPr>
              <a:stCxn id="26" idx="0"/>
              <a:endCxn id="27" idx="2"/>
            </p:cNvCxnSpPr>
            <p:nvPr/>
          </p:nvCxnSpPr>
          <p:spPr>
            <a:xfrm rot="5400000" flipH="1" flipV="1">
              <a:off x="3933076" y="2719137"/>
              <a:ext cx="233125" cy="108000"/>
            </a:xfrm>
            <a:prstGeom prst="curvedConnector2">
              <a:avLst/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>
              <a:extLst>
                <a:ext uri="{FF2B5EF4-FFF2-40B4-BE49-F238E27FC236}">
                  <a16:creationId xmlns:a16="http://schemas.microsoft.com/office/drawing/2014/main" id="{563321E2-D0BB-E032-FBA2-1555E5485C76}"/>
                </a:ext>
              </a:extLst>
            </p:cNvPr>
            <p:cNvCxnSpPr>
              <a:cxnSpLocks/>
              <a:stCxn id="25" idx="4"/>
              <a:endCxn id="26" idx="5"/>
            </p:cNvCxnSpPr>
            <p:nvPr/>
          </p:nvCxnSpPr>
          <p:spPr>
            <a:xfrm rot="5400000" flipH="1">
              <a:off x="4234006" y="2912067"/>
              <a:ext cx="31632" cy="355632"/>
            </a:xfrm>
            <a:prstGeom prst="curvedConnector3">
              <a:avLst>
                <a:gd name="adj1" fmla="val -245084"/>
              </a:avLst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krümmte Verbindung 34">
              <a:extLst>
                <a:ext uri="{FF2B5EF4-FFF2-40B4-BE49-F238E27FC236}">
                  <a16:creationId xmlns:a16="http://schemas.microsoft.com/office/drawing/2014/main" id="{DE75D6AC-F3B7-0CBA-91AB-45AC0B00B46F}"/>
                </a:ext>
              </a:extLst>
            </p:cNvPr>
            <p:cNvCxnSpPr>
              <a:cxnSpLocks/>
              <a:stCxn id="25" idx="7"/>
              <a:endCxn id="27" idx="6"/>
            </p:cNvCxnSpPr>
            <p:nvPr/>
          </p:nvCxnSpPr>
          <p:spPr>
            <a:xfrm rot="16200000" flipV="1">
              <a:off x="4279444" y="2696769"/>
              <a:ext cx="264757" cy="184368"/>
            </a:xfrm>
            <a:prstGeom prst="curvedConnector2">
              <a:avLst/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37">
              <a:extLst>
                <a:ext uri="{FF2B5EF4-FFF2-40B4-BE49-F238E27FC236}">
                  <a16:creationId xmlns:a16="http://schemas.microsoft.com/office/drawing/2014/main" id="{81A68A47-4680-8DAB-D60C-73B5BF48B3F0}"/>
                </a:ext>
              </a:extLst>
            </p:cNvPr>
            <p:cNvCxnSpPr>
              <a:cxnSpLocks/>
              <a:stCxn id="25" idx="2"/>
              <a:endCxn id="27" idx="4"/>
            </p:cNvCxnSpPr>
            <p:nvPr/>
          </p:nvCxnSpPr>
          <p:spPr>
            <a:xfrm rot="10800000">
              <a:off x="4211638" y="2764575"/>
              <a:ext cx="108000" cy="233125"/>
            </a:xfrm>
            <a:prstGeom prst="curvedConnector2">
              <a:avLst/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Grafik 49" descr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definecolor{rubblue}{RGB}{0,53,98}&#10;&#10;\pagestyle{empty}&#10;\begin{document}&#10; &#10; \newcommand\SC{0.6}&#10; \newcommand\xoffset{30mm}&#10; &#10; \begin{circuitikz}  [transform shape,&gt;={Stealth[inset=0pt,length=8pt,angle'=28,round]}, line width=0.4mm, color=rubblue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\node [io] (A) {}; &#10;  \draw [-] (A.east) -- ++(17mm, 0mm) node [and port, anchor=in 1] (and) {};&#10;  \draw [-] (and.in 2) -- ++(-2mm, 0mm) node [not port, anchor=out, scale=0.5] (inv) {};&#10;  \draw [-] (inv.in) -- (A.east |- inv.in) node [io] (B) {};&#10; \draw [-] (and.out) -- ++(5mm, 0mm) node [io] (OUT) {};&#10;&#10;&#10;  &#10;  &#10;&#10;  &#10;  &#10;  &#10; \end{circuitikz}&#10; &#10; &#10;\end{document}" title="IguanaTex Bitmap Display">
            <a:extLst>
              <a:ext uri="{FF2B5EF4-FFF2-40B4-BE49-F238E27FC236}">
                <a16:creationId xmlns:a16="http://schemas.microsoft.com/office/drawing/2014/main" id="{ABBB842A-157E-2787-AC73-DCD73FFF0B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68000" y="2124000"/>
            <a:ext cx="1260000" cy="451770"/>
          </a:xfrm>
          <a:prstGeom prst="rect">
            <a:avLst/>
          </a:prstGeom>
        </p:spPr>
      </p:pic>
      <p:pic>
        <p:nvPicPr>
          <p:cNvPr id="53" name="Grafik 52" descr="\documentclass{article}&#10;\usepackage{amsmath}&#10;\usepackage{tikz}&#10;\usepackage{circuitikz}&#10;\definecolor{rubblue}{RGB}{0,53,98}&#10;\pagestyle{empty}&#10;\begin{document}&#10;&#10;\begin{circuitikz}[color=rubblue]&#10;  \ctikzset{tripoles/mos style/arrows}&#10;  &#10;  \draw (0,0) node [nmos] (M1) {M1};&#10;&#10;\end{circuitikz}&#10;&#10;&#10;\end{document}" title="IguanaTex Bitmap Display">
            <a:extLst>
              <a:ext uri="{FF2B5EF4-FFF2-40B4-BE49-F238E27FC236}">
                <a16:creationId xmlns:a16="http://schemas.microsoft.com/office/drawing/2014/main" id="{8E146744-F8F2-DB0B-B3C8-C6D1E8BE91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24000" y="1932539"/>
            <a:ext cx="659673" cy="648000"/>
          </a:xfrm>
          <a:prstGeom prst="rect">
            <a:avLst/>
          </a:prstGeom>
        </p:spPr>
      </p:pic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8BADEE8-21D4-ABAA-65B5-A854C2F4E183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2204840"/>
            <a:ext cx="936104" cy="360000"/>
            <a:chOff x="6120000" y="2016000"/>
            <a:chExt cx="936104" cy="360000"/>
          </a:xfrm>
        </p:grpSpPr>
        <p:sp>
          <p:nvSpPr>
            <p:cNvPr id="58" name="Sehne 57">
              <a:extLst>
                <a:ext uri="{FF2B5EF4-FFF2-40B4-BE49-F238E27FC236}">
                  <a16:creationId xmlns:a16="http://schemas.microsoft.com/office/drawing/2014/main" id="{93912AA5-1C28-7CDF-A7BB-DB39C108F61A}"/>
                </a:ext>
              </a:extLst>
            </p:cNvPr>
            <p:cNvSpPr/>
            <p:nvPr/>
          </p:nvSpPr>
          <p:spPr>
            <a:xfrm rot="16200000">
              <a:off x="6768000" y="2033739"/>
              <a:ext cx="216000" cy="216000"/>
            </a:xfrm>
            <a:prstGeom prst="chord">
              <a:avLst>
                <a:gd name="adj1" fmla="val 6224064"/>
                <a:gd name="adj2" fmla="val 1540592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  <p:sp>
          <p:nvSpPr>
            <p:cNvPr id="57" name="Sehne 56">
              <a:extLst>
                <a:ext uri="{FF2B5EF4-FFF2-40B4-BE49-F238E27FC236}">
                  <a16:creationId xmlns:a16="http://schemas.microsoft.com/office/drawing/2014/main" id="{7C94DE70-C257-F6BF-5F34-0BD8D9A35800}"/>
                </a:ext>
              </a:extLst>
            </p:cNvPr>
            <p:cNvSpPr/>
            <p:nvPr/>
          </p:nvSpPr>
          <p:spPr>
            <a:xfrm rot="16200000">
              <a:off x="6192000" y="2028082"/>
              <a:ext cx="216000" cy="216000"/>
            </a:xfrm>
            <a:prstGeom prst="chord">
              <a:avLst>
                <a:gd name="adj1" fmla="val 6224064"/>
                <a:gd name="adj2" fmla="val 1540592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8659F0B-C338-A254-DBAF-6DD605382BD1}"/>
                </a:ext>
              </a:extLst>
            </p:cNvPr>
            <p:cNvSpPr/>
            <p:nvPr/>
          </p:nvSpPr>
          <p:spPr>
            <a:xfrm>
              <a:off x="6120000" y="2160000"/>
              <a:ext cx="936104" cy="216000"/>
            </a:xfrm>
            <a:prstGeom prst="rect">
              <a:avLst/>
            </a:prstGeom>
            <a:no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E340FB70-C0AD-EC8C-A32F-9DE580DF659B}"/>
                </a:ext>
              </a:extLst>
            </p:cNvPr>
            <p:cNvSpPr/>
            <p:nvPr/>
          </p:nvSpPr>
          <p:spPr>
            <a:xfrm>
              <a:off x="6408000" y="2088000"/>
              <a:ext cx="360000" cy="72000"/>
            </a:xfrm>
            <a:prstGeom prst="rect">
              <a:avLst/>
            </a:prstGeom>
            <a:solidFill>
              <a:schemeClr val="bg1">
                <a:lumMod val="85000"/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38D60F13-CF00-7256-8F5A-A36959E3137C}"/>
                </a:ext>
              </a:extLst>
            </p:cNvPr>
            <p:cNvSpPr/>
            <p:nvPr/>
          </p:nvSpPr>
          <p:spPr>
            <a:xfrm>
              <a:off x="6408000" y="2016000"/>
              <a:ext cx="360000" cy="72000"/>
            </a:xfrm>
            <a:prstGeom prst="rect">
              <a:avLst/>
            </a:prstGeom>
            <a:solidFill>
              <a:schemeClr val="bg1">
                <a:lumMod val="50000"/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</p:grp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63011C4-8B47-C65A-4E2C-159AD4F59A55}"/>
              </a:ext>
            </a:extLst>
          </p:cNvPr>
          <p:cNvCxnSpPr>
            <a:cxnSpLocks/>
          </p:cNvCxnSpPr>
          <p:nvPr/>
        </p:nvCxnSpPr>
        <p:spPr>
          <a:xfrm>
            <a:off x="250825" y="3363838"/>
            <a:ext cx="8554608" cy="0"/>
          </a:xfrm>
          <a:prstGeom prst="straightConnector1">
            <a:avLst/>
          </a:prstGeom>
          <a:ln w="50800">
            <a:solidFill>
              <a:srgbClr val="0035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26FF9403-4D07-F2AF-F917-1D28B899C692}"/>
              </a:ext>
            </a:extLst>
          </p:cNvPr>
          <p:cNvSpPr txBox="1"/>
          <p:nvPr/>
        </p:nvSpPr>
        <p:spPr>
          <a:xfrm>
            <a:off x="3671903" y="3460525"/>
            <a:ext cx="18001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3560"/>
                </a:solidFill>
              </a:rPr>
              <a:t>Low-Level Detail 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2B179FB-93E3-4BA2-8B59-ACEF61BFA1AC}"/>
              </a:ext>
            </a:extLst>
          </p:cNvPr>
          <p:cNvSpPr txBox="1"/>
          <p:nvPr/>
        </p:nvSpPr>
        <p:spPr>
          <a:xfrm>
            <a:off x="251520" y="4035089"/>
            <a:ext cx="8553913" cy="453471"/>
          </a:xfrm>
          <a:prstGeom prst="rect">
            <a:avLst/>
          </a:prstGeom>
          <a:noFill/>
          <a:ln w="25400">
            <a:solidFill>
              <a:srgbClr val="00356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How can we this combine with our security requirements, e.g., for SCA?</a:t>
            </a:r>
            <a:endParaRPr lang="en-US" sz="16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DC1755-99DB-4427-AABB-51458C39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Evolution and Security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769081-0E99-48F8-AA52-D00021D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E111-92A3-4E73-8F7A-A17121EB3B2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1" name="Datumsplatzhalter 150">
            <a:extLst>
              <a:ext uri="{FF2B5EF4-FFF2-40B4-BE49-F238E27FC236}">
                <a16:creationId xmlns:a16="http://schemas.microsoft.com/office/drawing/2014/main" id="{C9F0D454-552F-4C70-991D-F19D3174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57C33-68F7-4063-9AF5-8DE094DB461A}" type="datetime4">
              <a:rPr lang="de-DE" smtClean="0"/>
              <a:t>16. August 2023</a:t>
            </a:fld>
            <a:endParaRPr lang="en-US"/>
          </a:p>
        </p:txBody>
      </p:sp>
      <p:sp>
        <p:nvSpPr>
          <p:cNvPr id="298" name="Fußzeilenplatzhalter 27">
            <a:extLst>
              <a:ext uri="{FF2B5EF4-FFF2-40B4-BE49-F238E27FC236}">
                <a16:creationId xmlns:a16="http://schemas.microsoft.com/office/drawing/2014/main" id="{A42E915E-E19E-4E31-A12B-205F28E4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1640" y="4919549"/>
            <a:ext cx="4583632" cy="230832"/>
          </a:xfrm>
        </p:spPr>
        <p:txBody>
          <a:bodyPr/>
          <a:lstStyle/>
          <a:p>
            <a:r>
              <a:rPr lang="en-US"/>
              <a:t>Hardware Security – Challenges and Directions – Tim Güneysu</a:t>
            </a:r>
          </a:p>
        </p:txBody>
      </p:sp>
      <p:pic>
        <p:nvPicPr>
          <p:cNvPr id="2" name="Picture 6" descr="Das Internet der Dinge (IoT) bietet zahllose neue Möglichkeiten, aber auch Gefahren">
            <a:extLst>
              <a:ext uri="{FF2B5EF4-FFF2-40B4-BE49-F238E27FC236}">
                <a16:creationId xmlns:a16="http://schemas.microsoft.com/office/drawing/2014/main" id="{96E4FC32-12F7-64D4-CABA-54879C8CD9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8441" y="1008000"/>
            <a:ext cx="1590504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ldergebnis für Mainframe 1950">
            <a:extLst>
              <a:ext uri="{FF2B5EF4-FFF2-40B4-BE49-F238E27FC236}">
                <a16:creationId xmlns:a16="http://schemas.microsoft.com/office/drawing/2014/main" id="{7A137DA1-A8FD-09FF-95FF-67EBD7AA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0" y="1008000"/>
            <a:ext cx="2049519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D817C97-F444-BA14-3B72-A9B76BB2CF18}"/>
              </a:ext>
            </a:extLst>
          </p:cNvPr>
          <p:cNvSpPr txBox="1"/>
          <p:nvPr/>
        </p:nvSpPr>
        <p:spPr>
          <a:xfrm>
            <a:off x="1748065" y="648000"/>
            <a:ext cx="670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3560"/>
                </a:solidFill>
              </a:rPr>
              <a:t>&gt;1950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ADC7C2-E1A4-6D75-EC50-8F7F3A2A40FA}"/>
              </a:ext>
            </a:extLst>
          </p:cNvPr>
          <p:cNvSpPr txBox="1"/>
          <p:nvPr/>
        </p:nvSpPr>
        <p:spPr>
          <a:xfrm>
            <a:off x="7200000" y="648940"/>
            <a:ext cx="670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3560"/>
                </a:solidFill>
              </a:rPr>
              <a:t>&gt;2020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D154ED8-B9BC-7146-D71E-D2B2C39A1B7A}"/>
              </a:ext>
            </a:extLst>
          </p:cNvPr>
          <p:cNvSpPr/>
          <p:nvPr/>
        </p:nvSpPr>
        <p:spPr>
          <a:xfrm>
            <a:off x="252000" y="1008000"/>
            <a:ext cx="288000" cy="1152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050" b="1" dirty="0" err="1"/>
              <a:t>Granularity</a:t>
            </a:r>
            <a:endParaRPr lang="de-DE" sz="1200" b="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B378D-C199-3510-D636-589C520EFCF3}"/>
              </a:ext>
            </a:extLst>
          </p:cNvPr>
          <p:cNvSpPr/>
          <p:nvPr/>
        </p:nvSpPr>
        <p:spPr>
          <a:xfrm>
            <a:off x="252000" y="2304000"/>
            <a:ext cx="288000" cy="115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000" b="1" dirty="0"/>
              <a:t>Implementation</a:t>
            </a:r>
            <a:endParaRPr lang="de-DE" sz="12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C3F72B2-57D2-9CA0-6B78-86754DC8EE36}"/>
              </a:ext>
            </a:extLst>
          </p:cNvPr>
          <p:cNvSpPr/>
          <p:nvPr/>
        </p:nvSpPr>
        <p:spPr>
          <a:xfrm>
            <a:off x="1490791" y="2340000"/>
            <a:ext cx="1152128" cy="1152000"/>
          </a:xfrm>
          <a:prstGeom prst="rect">
            <a:avLst/>
          </a:prstGeom>
          <a:solidFill>
            <a:srgbClr val="00356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Hardware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2CEEFC-A4FC-4DBF-A2C3-F67B94A641D1}"/>
              </a:ext>
            </a:extLst>
          </p:cNvPr>
          <p:cNvGrpSpPr/>
          <p:nvPr/>
        </p:nvGrpSpPr>
        <p:grpSpPr>
          <a:xfrm>
            <a:off x="3865140" y="648000"/>
            <a:ext cx="1839090" cy="1584000"/>
            <a:chOff x="3865140" y="648000"/>
            <a:chExt cx="1839090" cy="1584000"/>
          </a:xfrm>
        </p:grpSpPr>
        <p:pic>
          <p:nvPicPr>
            <p:cNvPr id="9" name="Picture 8" descr="Bildergebnis für desktop computer grau">
              <a:extLst>
                <a:ext uri="{FF2B5EF4-FFF2-40B4-BE49-F238E27FC236}">
                  <a16:creationId xmlns:a16="http://schemas.microsoft.com/office/drawing/2014/main" id="{B3F7BC07-91CE-D9B4-5BF1-3B36730309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140" y="1008000"/>
              <a:ext cx="1839090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FAEDF97-6F7E-8AD2-4C9F-1E29E950725B}"/>
                </a:ext>
              </a:extLst>
            </p:cNvPr>
            <p:cNvSpPr txBox="1"/>
            <p:nvPr/>
          </p:nvSpPr>
          <p:spPr>
            <a:xfrm>
              <a:off x="4631598" y="648000"/>
              <a:ext cx="67037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003560"/>
                  </a:solidFill>
                </a:rPr>
                <a:t>&gt;1985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CCF5045-1468-0630-3A8F-1586B9087E4C}"/>
              </a:ext>
            </a:extLst>
          </p:cNvPr>
          <p:cNvGrpSpPr/>
          <p:nvPr/>
        </p:nvGrpSpPr>
        <p:grpSpPr>
          <a:xfrm>
            <a:off x="4340228" y="2304000"/>
            <a:ext cx="1152128" cy="1152000"/>
            <a:chOff x="4283968" y="3443065"/>
            <a:chExt cx="1152128" cy="126768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45C12BE-0796-2591-9AAE-79D55A8B1207}"/>
                </a:ext>
              </a:extLst>
            </p:cNvPr>
            <p:cNvSpPr/>
            <p:nvPr/>
          </p:nvSpPr>
          <p:spPr>
            <a:xfrm>
              <a:off x="4283968" y="4189680"/>
              <a:ext cx="1152128" cy="521071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Hardware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D1B461D-F18C-A67B-6869-AAEBF042EC23}"/>
                </a:ext>
              </a:extLst>
            </p:cNvPr>
            <p:cNvSpPr/>
            <p:nvPr/>
          </p:nvSpPr>
          <p:spPr>
            <a:xfrm>
              <a:off x="4283968" y="3443065"/>
              <a:ext cx="1152128" cy="73222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Software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3A9D69-0522-4C20-A7B9-DF144A8DA689}"/>
              </a:ext>
            </a:extLst>
          </p:cNvPr>
          <p:cNvGrpSpPr/>
          <p:nvPr/>
        </p:nvGrpSpPr>
        <p:grpSpPr>
          <a:xfrm>
            <a:off x="6912000" y="2304000"/>
            <a:ext cx="1152128" cy="1152000"/>
            <a:chOff x="6912000" y="2304000"/>
            <a:chExt cx="1152128" cy="1152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3EE6A16-F508-3719-3A80-E5D1287DAD97}"/>
                </a:ext>
              </a:extLst>
            </p:cNvPr>
            <p:cNvSpPr/>
            <p:nvPr/>
          </p:nvSpPr>
          <p:spPr>
            <a:xfrm>
              <a:off x="6912000" y="3281427"/>
              <a:ext cx="1152128" cy="174573"/>
            </a:xfrm>
            <a:prstGeom prst="rect">
              <a:avLst/>
            </a:prstGeom>
            <a:solidFill>
              <a:srgbClr val="003560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Hardware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B2A450E-3508-A0B7-2435-68E04E2A0EE8}"/>
                </a:ext>
              </a:extLst>
            </p:cNvPr>
            <p:cNvSpPr/>
            <p:nvPr/>
          </p:nvSpPr>
          <p:spPr>
            <a:xfrm>
              <a:off x="6912000" y="2304000"/>
              <a:ext cx="1152128" cy="9774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Software</a:t>
              </a:r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EAA9262B-8F9F-8C5B-9AE3-9B9DA437A817}"/>
              </a:ext>
            </a:extLst>
          </p:cNvPr>
          <p:cNvSpPr/>
          <p:nvPr/>
        </p:nvSpPr>
        <p:spPr>
          <a:xfrm>
            <a:off x="252000" y="3600000"/>
            <a:ext cx="288000" cy="115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de-DE" sz="1000" b="1" dirty="0"/>
              <a:t>Security Demand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981D2DF-EBFA-0D40-8442-B62E51A901FC}"/>
              </a:ext>
            </a:extLst>
          </p:cNvPr>
          <p:cNvGrpSpPr/>
          <p:nvPr/>
        </p:nvGrpSpPr>
        <p:grpSpPr>
          <a:xfrm>
            <a:off x="1147408" y="3600000"/>
            <a:ext cx="7072858" cy="1152128"/>
            <a:chOff x="1171876" y="4594546"/>
            <a:chExt cx="7072858" cy="1152128"/>
          </a:xfrm>
        </p:grpSpPr>
        <p:sp>
          <p:nvSpPr>
            <p:cNvPr id="21" name="Rechtwinkliges Dreieck 20">
              <a:extLst>
                <a:ext uri="{FF2B5EF4-FFF2-40B4-BE49-F238E27FC236}">
                  <a16:creationId xmlns:a16="http://schemas.microsoft.com/office/drawing/2014/main" id="{AFAE0A70-98E8-288B-F4B3-053786EB2E53}"/>
                </a:ext>
              </a:extLst>
            </p:cNvPr>
            <p:cNvSpPr/>
            <p:nvPr/>
          </p:nvSpPr>
          <p:spPr>
            <a:xfrm flipH="1">
              <a:off x="1171876" y="4594546"/>
              <a:ext cx="7072858" cy="1152128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AD761B3-F514-8B8F-2D5D-93B68EF39C94}"/>
                </a:ext>
              </a:extLst>
            </p:cNvPr>
            <p:cNvSpPr txBox="1"/>
            <p:nvPr/>
          </p:nvSpPr>
          <p:spPr>
            <a:xfrm>
              <a:off x="5492356" y="5387124"/>
              <a:ext cx="2429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/>
                <a:t>Networking &amp; Connectivity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82664D63-D1A3-503E-7971-2663F414BCD2}"/>
                </a:ext>
              </a:extLst>
            </p:cNvPr>
            <p:cNvSpPr txBox="1"/>
            <p:nvPr/>
          </p:nvSpPr>
          <p:spPr>
            <a:xfrm>
              <a:off x="6268915" y="4914456"/>
              <a:ext cx="16525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Physical</a:t>
              </a:r>
              <a:r>
                <a:rPr lang="de-DE" sz="1600" dirty="0"/>
                <a:t> </a:t>
              </a:r>
              <a:r>
                <a:rPr lang="de-DE" sz="1600" dirty="0" err="1"/>
                <a:t>Exposure</a:t>
              </a:r>
              <a:endParaRPr lang="de-DE" sz="16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0B77F16-0176-2870-C65C-0F65D4B067D2}"/>
                </a:ext>
              </a:extLst>
            </p:cNvPr>
            <p:cNvSpPr txBox="1"/>
            <p:nvPr/>
          </p:nvSpPr>
          <p:spPr>
            <a:xfrm>
              <a:off x="5731396" y="5145533"/>
              <a:ext cx="2190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/>
                <a:t>Privacy </a:t>
              </a:r>
              <a:r>
                <a:rPr lang="de-DE" sz="1600" dirty="0" err="1"/>
                <a:t>Requirements</a:t>
              </a:r>
              <a:endParaRPr lang="de-DE" sz="1600" dirty="0"/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D4CD5751-2583-58FE-D7BB-E0292EFB64FB}"/>
              </a:ext>
            </a:extLst>
          </p:cNvPr>
          <p:cNvSpPr txBox="1"/>
          <p:nvPr/>
        </p:nvSpPr>
        <p:spPr>
          <a:xfrm>
            <a:off x="879094" y="3824989"/>
            <a:ext cx="4224233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rgbClr val="0035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1400" dirty="0" err="1"/>
              <a:t>How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partition</a:t>
            </a:r>
            <a:r>
              <a:rPr lang="de-DE" sz="1400" dirty="0"/>
              <a:t> </a:t>
            </a:r>
            <a:r>
              <a:rPr lang="de-DE" sz="1400" dirty="0" err="1"/>
              <a:t>security</a:t>
            </a:r>
            <a:r>
              <a:rPr lang="de-DE" sz="1400" dirty="0"/>
              <a:t> </a:t>
            </a:r>
            <a:r>
              <a:rPr lang="de-DE" sz="1400" dirty="0" err="1"/>
              <a:t>into</a:t>
            </a:r>
            <a:r>
              <a:rPr lang="de-DE" sz="1400" dirty="0"/>
              <a:t> </a:t>
            </a:r>
            <a:r>
              <a:rPr lang="de-DE" sz="1400" dirty="0" err="1"/>
              <a:t>hardware</a:t>
            </a:r>
            <a:r>
              <a:rPr lang="de-DE" sz="1400" dirty="0"/>
              <a:t> &amp; </a:t>
            </a:r>
            <a:r>
              <a:rPr lang="de-DE" sz="1400" dirty="0" err="1"/>
              <a:t>software</a:t>
            </a:r>
            <a:r>
              <a:rPr lang="de-DE" sz="1400" dirty="0"/>
              <a:t>?</a:t>
            </a:r>
          </a:p>
          <a:p>
            <a:r>
              <a:rPr lang="de-DE" sz="1400" dirty="0" err="1"/>
              <a:t>How</a:t>
            </a:r>
            <a:r>
              <a:rPr lang="de-DE" sz="1400" dirty="0"/>
              <a:t> </a:t>
            </a:r>
            <a:r>
              <a:rPr lang="de-DE" sz="1400" dirty="0" err="1"/>
              <a:t>much</a:t>
            </a:r>
            <a:r>
              <a:rPr lang="de-DE" sz="1400" dirty="0"/>
              <a:t> </a:t>
            </a:r>
            <a:r>
              <a:rPr lang="de-DE" sz="1400" dirty="0" err="1"/>
              <a:t>security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achieve</a:t>
            </a:r>
            <a:r>
              <a:rPr lang="de-DE" sz="1400" dirty="0"/>
              <a:t> in </a:t>
            </a:r>
            <a:r>
              <a:rPr lang="de-DE" sz="1400" dirty="0" err="1"/>
              <a:t>hardware</a:t>
            </a:r>
            <a:r>
              <a:rPr lang="de-DE" sz="1400" dirty="0"/>
              <a:t>?</a:t>
            </a:r>
          </a:p>
        </p:txBody>
      </p:sp>
      <p:pic>
        <p:nvPicPr>
          <p:cNvPr id="22" name="Picture 10" descr="Ähnliches Foto">
            <a:extLst>
              <a:ext uri="{FF2B5EF4-FFF2-40B4-BE49-F238E27FC236}">
                <a16:creationId xmlns:a16="http://schemas.microsoft.com/office/drawing/2014/main" id="{4CF15DB9-6E59-C9F1-6087-550BB341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491" y="3842160"/>
            <a:ext cx="515550" cy="7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9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  <p:bldP spid="20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C5930-A71C-CA74-C68A-6BC1552FF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419"/>
            <a:ext cx="7560000" cy="303599"/>
          </a:xfrm>
        </p:spPr>
        <p:txBody>
          <a:bodyPr/>
          <a:lstStyle/>
          <a:p>
            <a:r>
              <a:rPr lang="en-US" dirty="0"/>
              <a:t>Side-Channel Attacks in Practice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300C43-81AA-4FE2-CE4C-301523A3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003-5EB2-41D7-ACC1-3950DA406FAB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A6DA26-B402-FB9C-112C-E5066654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32C7B1-65C8-4782-654A-597DF073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en-US" smtClean="0"/>
              <a:pPr/>
              <a:t>20</a:t>
            </a:fld>
            <a:r>
              <a:rPr lang="en-US" dirty="0"/>
              <a:t> 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912D4A2-327A-4762-B7F3-E6E338FF4E74}"/>
              </a:ext>
            </a:extLst>
          </p:cNvPr>
          <p:cNvGrpSpPr/>
          <p:nvPr/>
        </p:nvGrpSpPr>
        <p:grpSpPr>
          <a:xfrm>
            <a:off x="4250516" y="658829"/>
            <a:ext cx="2278610" cy="1636901"/>
            <a:chOff x="4250515" y="658829"/>
            <a:chExt cx="2881805" cy="207022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7539A3B-A9DA-2DC5-6B9F-B76C9C26FCA3}"/>
                </a:ext>
              </a:extLst>
            </p:cNvPr>
            <p:cNvGrpSpPr/>
            <p:nvPr/>
          </p:nvGrpSpPr>
          <p:grpSpPr>
            <a:xfrm>
              <a:off x="4250515" y="658829"/>
              <a:ext cx="1690315" cy="1267736"/>
              <a:chOff x="6263156" y="3240000"/>
              <a:chExt cx="2160000" cy="1620000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59AC0C9-2D66-4976-4413-322FAB67D235}"/>
                  </a:ext>
                </a:extLst>
              </p:cNvPr>
              <p:cNvSpPr/>
              <p:nvPr/>
            </p:nvSpPr>
            <p:spPr>
              <a:xfrm>
                <a:off x="6263156" y="3240000"/>
                <a:ext cx="2160000" cy="1620000"/>
              </a:xfrm>
              <a:prstGeom prst="rect">
                <a:avLst/>
              </a:prstGeom>
              <a:noFill/>
              <a:ln w="508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28DAE7A6-590B-E2FB-FA3D-C24309F33946}"/>
                  </a:ext>
                </a:extLst>
              </p:cNvPr>
              <p:cNvSpPr/>
              <p:nvPr/>
            </p:nvSpPr>
            <p:spPr>
              <a:xfrm>
                <a:off x="6444000" y="3420000"/>
                <a:ext cx="1800000" cy="1260000"/>
              </a:xfrm>
              <a:prstGeom prst="rect">
                <a:avLst/>
              </a:prstGeom>
              <a:noFill/>
              <a:ln w="508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DBBEE718-E136-FB37-B779-844D5DFB59E5}"/>
                  </a:ext>
                </a:extLst>
              </p:cNvPr>
              <p:cNvSpPr/>
              <p:nvPr/>
            </p:nvSpPr>
            <p:spPr>
              <a:xfrm>
                <a:off x="7812000" y="3600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370F6539-CFAD-B27E-3D4F-4753011E4623}"/>
                  </a:ext>
                </a:extLst>
              </p:cNvPr>
              <p:cNvSpPr/>
              <p:nvPr/>
            </p:nvSpPr>
            <p:spPr>
              <a:xfrm>
                <a:off x="7812000" y="3924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3B22EBA5-4F09-AFDB-22E0-571FD381B582}"/>
                  </a:ext>
                </a:extLst>
              </p:cNvPr>
              <p:cNvSpPr/>
              <p:nvPr/>
            </p:nvSpPr>
            <p:spPr>
              <a:xfrm>
                <a:off x="7812000" y="4248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FE517A96-7A3A-3D14-3BDC-63F4B10EB976}"/>
                  </a:ext>
                </a:extLst>
              </p:cNvPr>
              <p:cNvSpPr/>
              <p:nvPr/>
            </p:nvSpPr>
            <p:spPr>
              <a:xfrm>
                <a:off x="6552000" y="3564000"/>
                <a:ext cx="1080000" cy="972000"/>
              </a:xfrm>
              <a:prstGeom prst="roundRect">
                <a:avLst/>
              </a:prstGeom>
              <a:no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BDB99E2D-81E3-62AF-F6A6-4CDD53A5D068}"/>
                  </a:ext>
                </a:extLst>
              </p:cNvPr>
              <p:cNvSpPr/>
              <p:nvPr/>
            </p:nvSpPr>
            <p:spPr>
              <a:xfrm>
                <a:off x="6772508" y="3646950"/>
                <a:ext cx="628650" cy="823930"/>
              </a:xfrm>
              <a:custGeom>
                <a:avLst/>
                <a:gdLst>
                  <a:gd name="connsiteX0" fmla="*/ 0 w 628650"/>
                  <a:gd name="connsiteY0" fmla="*/ 545393 h 823930"/>
                  <a:gd name="connsiteX1" fmla="*/ 133350 w 628650"/>
                  <a:gd name="connsiteY1" fmla="*/ 135818 h 823930"/>
                  <a:gd name="connsiteX2" fmla="*/ 180975 w 628650"/>
                  <a:gd name="connsiteY2" fmla="*/ 821618 h 823930"/>
                  <a:gd name="connsiteX3" fmla="*/ 266700 w 628650"/>
                  <a:gd name="connsiteY3" fmla="*/ 373943 h 823930"/>
                  <a:gd name="connsiteX4" fmla="*/ 295275 w 628650"/>
                  <a:gd name="connsiteY4" fmla="*/ 802568 h 823930"/>
                  <a:gd name="connsiteX5" fmla="*/ 447675 w 628650"/>
                  <a:gd name="connsiteY5" fmla="*/ 2468 h 823930"/>
                  <a:gd name="connsiteX6" fmla="*/ 466725 w 628650"/>
                  <a:gd name="connsiteY6" fmla="*/ 545393 h 823930"/>
                  <a:gd name="connsiteX7" fmla="*/ 542925 w 628650"/>
                  <a:gd name="connsiteY7" fmla="*/ 345368 h 823930"/>
                  <a:gd name="connsiteX8" fmla="*/ 628650 w 628650"/>
                  <a:gd name="connsiteY8" fmla="*/ 707318 h 823930"/>
                  <a:gd name="connsiteX9" fmla="*/ 628650 w 628650"/>
                  <a:gd name="connsiteY9" fmla="*/ 707318 h 82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8650" h="823930">
                    <a:moveTo>
                      <a:pt x="0" y="545393"/>
                    </a:moveTo>
                    <a:cubicBezTo>
                      <a:pt x="51594" y="317587"/>
                      <a:pt x="103188" y="89781"/>
                      <a:pt x="133350" y="135818"/>
                    </a:cubicBezTo>
                    <a:cubicBezTo>
                      <a:pt x="163512" y="181855"/>
                      <a:pt x="158750" y="781931"/>
                      <a:pt x="180975" y="821618"/>
                    </a:cubicBezTo>
                    <a:cubicBezTo>
                      <a:pt x="203200" y="861305"/>
                      <a:pt x="247650" y="377118"/>
                      <a:pt x="266700" y="373943"/>
                    </a:cubicBezTo>
                    <a:cubicBezTo>
                      <a:pt x="285750" y="370768"/>
                      <a:pt x="265113" y="864480"/>
                      <a:pt x="295275" y="802568"/>
                    </a:cubicBezTo>
                    <a:cubicBezTo>
                      <a:pt x="325437" y="740656"/>
                      <a:pt x="419100" y="45330"/>
                      <a:pt x="447675" y="2468"/>
                    </a:cubicBezTo>
                    <a:cubicBezTo>
                      <a:pt x="476250" y="-40394"/>
                      <a:pt x="450850" y="488243"/>
                      <a:pt x="466725" y="545393"/>
                    </a:cubicBezTo>
                    <a:cubicBezTo>
                      <a:pt x="482600" y="602543"/>
                      <a:pt x="515938" y="318381"/>
                      <a:pt x="542925" y="345368"/>
                    </a:cubicBezTo>
                    <a:cubicBezTo>
                      <a:pt x="569912" y="372355"/>
                      <a:pt x="628650" y="707318"/>
                      <a:pt x="628650" y="707318"/>
                    </a:cubicBezTo>
                    <a:lnTo>
                      <a:pt x="628650" y="707318"/>
                    </a:lnTo>
                  </a:path>
                </a:pathLst>
              </a:custGeom>
              <a:no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5C693E97-A427-17A9-B0E4-4E09F0C1531C}"/>
                </a:ext>
              </a:extLst>
            </p:cNvPr>
            <p:cNvSpPr/>
            <p:nvPr/>
          </p:nvSpPr>
          <p:spPr>
            <a:xfrm>
              <a:off x="5603240" y="1260118"/>
              <a:ext cx="1529080" cy="1117915"/>
            </a:xfrm>
            <a:custGeom>
              <a:avLst/>
              <a:gdLst>
                <a:gd name="connsiteX0" fmla="*/ 1529080 w 1529080"/>
                <a:gd name="connsiteY0" fmla="*/ 1102360 h 1117915"/>
                <a:gd name="connsiteX1" fmla="*/ 960120 w 1529080"/>
                <a:gd name="connsiteY1" fmla="*/ 1000760 h 1117915"/>
                <a:gd name="connsiteX2" fmla="*/ 960120 w 1529080"/>
                <a:gd name="connsiteY2" fmla="*/ 233680 h 1117915"/>
                <a:gd name="connsiteX3" fmla="*/ 0 w 1529080"/>
                <a:gd name="connsiteY3" fmla="*/ 0 h 1117915"/>
                <a:gd name="connsiteX4" fmla="*/ 0 w 1529080"/>
                <a:gd name="connsiteY4" fmla="*/ 0 h 111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080" h="1117915">
                  <a:moveTo>
                    <a:pt x="1529080" y="1102360"/>
                  </a:moveTo>
                  <a:cubicBezTo>
                    <a:pt x="1292013" y="1123950"/>
                    <a:pt x="1054947" y="1145540"/>
                    <a:pt x="960120" y="1000760"/>
                  </a:cubicBezTo>
                  <a:cubicBezTo>
                    <a:pt x="865293" y="855980"/>
                    <a:pt x="1120140" y="400473"/>
                    <a:pt x="960120" y="233680"/>
                  </a:cubicBezTo>
                  <a:cubicBezTo>
                    <a:pt x="800100" y="66887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8E10701-EC51-49E7-42F2-3F8ACDA09B01}"/>
                </a:ext>
              </a:extLst>
            </p:cNvPr>
            <p:cNvSpPr/>
            <p:nvPr/>
          </p:nvSpPr>
          <p:spPr>
            <a:xfrm>
              <a:off x="5603240" y="1509038"/>
              <a:ext cx="1493520" cy="1220014"/>
            </a:xfrm>
            <a:custGeom>
              <a:avLst/>
              <a:gdLst>
                <a:gd name="connsiteX0" fmla="*/ 1493520 w 1493520"/>
                <a:gd name="connsiteY0" fmla="*/ 1117600 h 1220014"/>
                <a:gd name="connsiteX1" fmla="*/ 767080 w 1493520"/>
                <a:gd name="connsiteY1" fmla="*/ 1137920 h 1220014"/>
                <a:gd name="connsiteX2" fmla="*/ 604520 w 1493520"/>
                <a:gd name="connsiteY2" fmla="*/ 218440 h 1220014"/>
                <a:gd name="connsiteX3" fmla="*/ 0 w 1493520"/>
                <a:gd name="connsiteY3" fmla="*/ 0 h 12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520" h="1220014">
                  <a:moveTo>
                    <a:pt x="1493520" y="1117600"/>
                  </a:moveTo>
                  <a:cubicBezTo>
                    <a:pt x="1204383" y="1202690"/>
                    <a:pt x="915247" y="1287780"/>
                    <a:pt x="767080" y="1137920"/>
                  </a:cubicBezTo>
                  <a:cubicBezTo>
                    <a:pt x="618913" y="988060"/>
                    <a:pt x="732367" y="408093"/>
                    <a:pt x="604520" y="218440"/>
                  </a:cubicBezTo>
                  <a:cubicBezTo>
                    <a:pt x="476673" y="28787"/>
                    <a:pt x="238336" y="14393"/>
                    <a:pt x="0" y="0"/>
                  </a:cubicBezTo>
                </a:path>
              </a:pathLst>
            </a:custGeom>
            <a:no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F839A3F-336D-40E8-8768-F7C5CCF49587}"/>
              </a:ext>
            </a:extLst>
          </p:cNvPr>
          <p:cNvGrpSpPr/>
          <p:nvPr/>
        </p:nvGrpSpPr>
        <p:grpSpPr>
          <a:xfrm>
            <a:off x="6511121" y="1608538"/>
            <a:ext cx="1464940" cy="1464940"/>
            <a:chOff x="7092044" y="1911628"/>
            <a:chExt cx="1633971" cy="163397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009F4B1-CA77-710F-0277-6787734BC46E}"/>
                </a:ext>
              </a:extLst>
            </p:cNvPr>
            <p:cNvGrpSpPr/>
            <p:nvPr/>
          </p:nvGrpSpPr>
          <p:grpSpPr>
            <a:xfrm>
              <a:off x="7092044" y="1911628"/>
              <a:ext cx="1633971" cy="1633971"/>
              <a:chOff x="8640000" y="3780000"/>
              <a:chExt cx="2088000" cy="2088000"/>
            </a:xfrm>
            <a:solidFill>
              <a:srgbClr val="003560"/>
            </a:solidFill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DF4BB86F-9D6A-8639-BD82-15652423629C}"/>
                  </a:ext>
                </a:extLst>
              </p:cNvPr>
              <p:cNvSpPr/>
              <p:nvPr/>
            </p:nvSpPr>
            <p:spPr>
              <a:xfrm>
                <a:off x="9000000" y="4140000"/>
                <a:ext cx="1368000" cy="1368000"/>
              </a:xfrm>
              <a:prstGeom prst="rect">
                <a:avLst/>
              </a:prstGeom>
              <a:grpFill/>
              <a:ln w="1143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3C53CA41-696F-501F-316F-E05C64D88604}"/>
                  </a:ext>
                </a:extLst>
              </p:cNvPr>
              <p:cNvSpPr/>
              <p:nvPr/>
            </p:nvSpPr>
            <p:spPr>
              <a:xfrm>
                <a:off x="9072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E24FFB9E-0093-EB15-DF51-E834DB1FE59B}"/>
                  </a:ext>
                </a:extLst>
              </p:cNvPr>
              <p:cNvSpPr/>
              <p:nvPr/>
            </p:nvSpPr>
            <p:spPr>
              <a:xfrm>
                <a:off x="9396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12D7F257-8B4B-9446-5380-65CD95E11649}"/>
                  </a:ext>
                </a:extLst>
              </p:cNvPr>
              <p:cNvSpPr/>
              <p:nvPr/>
            </p:nvSpPr>
            <p:spPr>
              <a:xfrm>
                <a:off x="9720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93EFD89-D490-50A6-4D98-8AFE8AC3613A}"/>
                  </a:ext>
                </a:extLst>
              </p:cNvPr>
              <p:cNvSpPr/>
              <p:nvPr/>
            </p:nvSpPr>
            <p:spPr>
              <a:xfrm>
                <a:off x="10044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E330BA2-39E9-8355-FC81-0332F9F21919}"/>
                  </a:ext>
                </a:extLst>
              </p:cNvPr>
              <p:cNvSpPr/>
              <p:nvPr/>
            </p:nvSpPr>
            <p:spPr>
              <a:xfrm>
                <a:off x="10512000" y="421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03D986B3-056F-40B5-7324-7FB9B34AC309}"/>
                  </a:ext>
                </a:extLst>
              </p:cNvPr>
              <p:cNvSpPr/>
              <p:nvPr/>
            </p:nvSpPr>
            <p:spPr>
              <a:xfrm>
                <a:off x="10512000" y="453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4895619C-6B1D-480D-F0D9-9B4F118CD4CD}"/>
                  </a:ext>
                </a:extLst>
              </p:cNvPr>
              <p:cNvSpPr/>
              <p:nvPr/>
            </p:nvSpPr>
            <p:spPr>
              <a:xfrm>
                <a:off x="10512000" y="486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20EFC6A-E6FC-7132-D372-F5472AA4A429}"/>
                  </a:ext>
                </a:extLst>
              </p:cNvPr>
              <p:cNvSpPr/>
              <p:nvPr/>
            </p:nvSpPr>
            <p:spPr>
              <a:xfrm>
                <a:off x="10512000" y="5184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817ECC4-94CE-0D42-7A8A-21A7B4916B62}"/>
                  </a:ext>
                </a:extLst>
              </p:cNvPr>
              <p:cNvSpPr/>
              <p:nvPr/>
            </p:nvSpPr>
            <p:spPr>
              <a:xfrm>
                <a:off x="10080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99BA008-3179-EA0B-1BC7-F5C123ED0E6F}"/>
                  </a:ext>
                </a:extLst>
              </p:cNvPr>
              <p:cNvSpPr/>
              <p:nvPr/>
            </p:nvSpPr>
            <p:spPr>
              <a:xfrm>
                <a:off x="9756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B334879D-9B92-6A7E-6D45-2450BAD85D29}"/>
                  </a:ext>
                </a:extLst>
              </p:cNvPr>
              <p:cNvSpPr/>
              <p:nvPr/>
            </p:nvSpPr>
            <p:spPr>
              <a:xfrm>
                <a:off x="9432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0D3DD1C-C8DF-6EA5-619D-0C3EAECFD212}"/>
                  </a:ext>
                </a:extLst>
              </p:cNvPr>
              <p:cNvSpPr/>
              <p:nvPr/>
            </p:nvSpPr>
            <p:spPr>
              <a:xfrm>
                <a:off x="9108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3C9020E-AF77-1813-3C8A-7D168306CB1E}"/>
                  </a:ext>
                </a:extLst>
              </p:cNvPr>
              <p:cNvSpPr/>
              <p:nvPr/>
            </p:nvSpPr>
            <p:spPr>
              <a:xfrm>
                <a:off x="8640000" y="522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377BB151-7AEC-B0E9-2261-2AB3DA25CF7C}"/>
                  </a:ext>
                </a:extLst>
              </p:cNvPr>
              <p:cNvSpPr/>
              <p:nvPr/>
            </p:nvSpPr>
            <p:spPr>
              <a:xfrm>
                <a:off x="8640000" y="489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FEBBA632-4BEF-7E28-48E9-2AA88A0D96D7}"/>
                  </a:ext>
                </a:extLst>
              </p:cNvPr>
              <p:cNvSpPr/>
              <p:nvPr/>
            </p:nvSpPr>
            <p:spPr>
              <a:xfrm>
                <a:off x="8640000" y="457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14DD13A2-A0A3-53A0-16BF-E2643CAE6E3B}"/>
                  </a:ext>
                </a:extLst>
              </p:cNvPr>
              <p:cNvSpPr/>
              <p:nvPr/>
            </p:nvSpPr>
            <p:spPr>
              <a:xfrm>
                <a:off x="8640000" y="4248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651CBF7-8785-73CD-8F0B-2E34184EB24E}"/>
                </a:ext>
              </a:extLst>
            </p:cNvPr>
            <p:cNvSpPr txBox="1"/>
            <p:nvPr/>
          </p:nvSpPr>
          <p:spPr>
            <a:xfrm>
              <a:off x="7191928" y="2455847"/>
              <a:ext cx="143420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Cryptographic Operation</a:t>
              </a:r>
            </a:p>
          </p:txBody>
        </p:sp>
      </p:grpSp>
      <p:pic>
        <p:nvPicPr>
          <p:cNvPr id="38" name="Grafik 37" descr="Computer mit einfarbiger Füllung">
            <a:extLst>
              <a:ext uri="{FF2B5EF4-FFF2-40B4-BE49-F238E27FC236}">
                <a16:creationId xmlns:a16="http://schemas.microsoft.com/office/drawing/2014/main" id="{5A0216F3-068A-A4A5-91EC-B7D1147C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91" y="1034165"/>
            <a:ext cx="1537586" cy="1537586"/>
          </a:xfrm>
          <a:prstGeom prst="rect">
            <a:avLst/>
          </a:prstGeom>
        </p:spPr>
      </p:pic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A06AA58C-261F-CAAD-F27A-2A99E7D33CF7}"/>
              </a:ext>
            </a:extLst>
          </p:cNvPr>
          <p:cNvSpPr/>
          <p:nvPr/>
        </p:nvSpPr>
        <p:spPr>
          <a:xfrm rot="9810835">
            <a:off x="3277671" y="1415323"/>
            <a:ext cx="624964" cy="297210"/>
          </a:xfrm>
          <a:prstGeom prst="rightArrow">
            <a:avLst/>
          </a:prstGeom>
          <a:solidFill>
            <a:srgbClr val="003560"/>
          </a:solidFill>
          <a:ln w="25400"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003560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085D0D5-E7EC-D7FA-737A-55316E39E78E}"/>
              </a:ext>
            </a:extLst>
          </p:cNvPr>
          <p:cNvSpPr txBox="1"/>
          <p:nvPr/>
        </p:nvSpPr>
        <p:spPr>
          <a:xfrm>
            <a:off x="5724128" y="3184690"/>
            <a:ext cx="47525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560"/>
                </a:solidFill>
              </a:rPr>
              <a:t>Measure power consumption on execution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B8C0C81-0577-21DC-A3BC-3D6E39A3E3B5}"/>
              </a:ext>
            </a:extLst>
          </p:cNvPr>
          <p:cNvSpPr txBox="1"/>
          <p:nvPr/>
        </p:nvSpPr>
        <p:spPr>
          <a:xfrm>
            <a:off x="154054" y="2505753"/>
            <a:ext cx="47525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560"/>
                </a:solidFill>
              </a:rPr>
              <a:t>(Statistical) analysis to recover processed secret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0E2017-5527-46FF-B41A-01219ED4A6B7}"/>
              </a:ext>
            </a:extLst>
          </p:cNvPr>
          <p:cNvGrpSpPr/>
          <p:nvPr/>
        </p:nvGrpSpPr>
        <p:grpSpPr>
          <a:xfrm>
            <a:off x="273803" y="3433384"/>
            <a:ext cx="5127400" cy="1131079"/>
            <a:chOff x="273803" y="3433384"/>
            <a:chExt cx="5127400" cy="1131079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D848B33-39FF-4ACC-844E-900487E89600}"/>
                </a:ext>
              </a:extLst>
            </p:cNvPr>
            <p:cNvSpPr txBox="1"/>
            <p:nvPr/>
          </p:nvSpPr>
          <p:spPr>
            <a:xfrm>
              <a:off x="273803" y="3433384"/>
              <a:ext cx="5127400" cy="1131079"/>
            </a:xfrm>
            <a:prstGeom prst="rect">
              <a:avLst/>
            </a:prstGeom>
            <a:ln w="28575">
              <a:solidFill>
                <a:schemeClr val="bg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tx2"/>
                  </a:solidFill>
                </a:rPr>
                <a:t>Common </a:t>
              </a:r>
              <a:r>
                <a:rPr lang="de-DE" b="1" dirty="0" err="1">
                  <a:solidFill>
                    <a:schemeClr val="tx2"/>
                  </a:solidFill>
                </a:rPr>
                <a:t>Empirical</a:t>
              </a:r>
              <a:r>
                <a:rPr lang="de-DE" b="1" dirty="0">
                  <a:solidFill>
                    <a:schemeClr val="tx2"/>
                  </a:solidFill>
                </a:rPr>
                <a:t> Methods:</a:t>
              </a:r>
            </a:p>
            <a:p>
              <a:pPr marL="285750" indent="-285750">
                <a:buFontTx/>
                <a:buChar char="-"/>
              </a:pPr>
              <a:r>
                <a:rPr lang="de-DE" dirty="0">
                  <a:solidFill>
                    <a:schemeClr val="tx2"/>
                  </a:solidFill>
                </a:rPr>
                <a:t>Simple Power Analysis (SPA)</a:t>
              </a:r>
            </a:p>
            <a:p>
              <a:pPr marL="285750" indent="-285750">
                <a:buFontTx/>
                <a:buChar char="-"/>
              </a:pPr>
              <a:r>
                <a:rPr lang="de-DE" dirty="0">
                  <a:solidFill>
                    <a:schemeClr val="tx2"/>
                  </a:solidFill>
                </a:rPr>
                <a:t>Differential Power Analysis (DPA)</a:t>
              </a:r>
            </a:p>
            <a:p>
              <a:pPr marL="285750" indent="-285750">
                <a:buFontTx/>
                <a:buChar char="-"/>
              </a:pPr>
              <a:r>
                <a:rPr lang="de-DE" dirty="0" err="1">
                  <a:solidFill>
                    <a:schemeClr val="tx2"/>
                  </a:solidFill>
                </a:rPr>
                <a:t>Correlation</a:t>
              </a:r>
              <a:r>
                <a:rPr lang="de-DE" dirty="0">
                  <a:solidFill>
                    <a:schemeClr val="tx2"/>
                  </a:solidFill>
                </a:rPr>
                <a:t> Power Analysis (CPA)</a:t>
              </a:r>
            </a:p>
            <a:p>
              <a:pPr marL="285750" indent="-285750">
                <a:buFontTx/>
                <a:buChar char="-"/>
              </a:pPr>
              <a:r>
                <a:rPr lang="de-DE" dirty="0">
                  <a:solidFill>
                    <a:schemeClr val="tx2"/>
                  </a:solidFill>
                </a:rPr>
                <a:t>Test Vector </a:t>
              </a:r>
              <a:r>
                <a:rPr lang="de-DE" dirty="0" err="1">
                  <a:solidFill>
                    <a:schemeClr val="tx2"/>
                  </a:solidFill>
                </a:rPr>
                <a:t>Leakage</a:t>
              </a:r>
              <a:r>
                <a:rPr lang="de-DE" dirty="0">
                  <a:solidFill>
                    <a:schemeClr val="tx2"/>
                  </a:solidFill>
                </a:rPr>
                <a:t> Assessment (TVLA)</a:t>
              </a:r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890F59A-8BA2-44C4-85FD-B75E0D81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773" y="3574115"/>
              <a:ext cx="1282064" cy="855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40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74FC4D-A898-045B-E74F-D8B81BE2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Side-Channel Attacks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0673FD-AA6A-9001-B9E3-98745B455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9C37-7C90-4911-A088-BFD17B92414F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4B973-8325-D248-6F8E-6312E8D2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EF8520-1C81-86D8-7233-74566607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en-US" smtClean="0"/>
              <a:pPr/>
              <a:t>21</a:t>
            </a:fld>
            <a:r>
              <a:rPr lang="en-US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F0EB61-C7AD-9ECE-4777-89CA827092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555" y="1476822"/>
            <a:ext cx="3184994" cy="2250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5 1">
                <a:extLst>
                  <a:ext uri="{FF2B5EF4-FFF2-40B4-BE49-F238E27FC236}">
                    <a16:creationId xmlns:a16="http://schemas.microsoft.com/office/drawing/2014/main" id="{0AB96FF6-07C8-2C0D-5C22-6EA1A1B0D6A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1521" y="915566"/>
                <a:ext cx="3960438" cy="393772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dirty="0"/>
                  <a:t>-probing model [ISW03]</a:t>
                </a:r>
              </a:p>
            </p:txBody>
          </p:sp>
        </mc:Choice>
        <mc:Fallback xmlns="">
          <p:sp>
            <p:nvSpPr>
              <p:cNvPr id="10" name="Textplatzhalter 5 1">
                <a:extLst>
                  <a:ext uri="{FF2B5EF4-FFF2-40B4-BE49-F238E27FC236}">
                    <a16:creationId xmlns:a16="http://schemas.microsoft.com/office/drawing/2014/main" id="{0AB96FF6-07C8-2C0D-5C22-6EA1A1B0D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1521" y="915566"/>
                <a:ext cx="3960438" cy="393772"/>
              </a:xfrm>
              <a:blipFill>
                <a:blip r:embed="rId5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80177B7-EDAD-C615-D883-737AE2B0F4EF}"/>
                  </a:ext>
                </a:extLst>
              </p:cNvPr>
              <p:cNvSpPr txBox="1"/>
              <p:nvPr/>
            </p:nvSpPr>
            <p:spPr>
              <a:xfrm>
                <a:off x="366827" y="4011910"/>
                <a:ext cx="372982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560"/>
                    </a:solidFill>
                  </a:rPr>
                  <a:t>An adversary is given the exact values of up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56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3560"/>
                    </a:solidFill>
                  </a:rPr>
                  <a:t> wires of a circuit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35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solidFill>
                      <a:srgbClr val="0035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80177B7-EDAD-C615-D883-737AE2B0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7" y="4011910"/>
                <a:ext cx="3729826" cy="507831"/>
              </a:xfrm>
              <a:prstGeom prst="rect">
                <a:avLst/>
              </a:prstGeom>
              <a:blipFill>
                <a:blip r:embed="rId6"/>
                <a:stretch>
                  <a:fillRect l="-327" t="-1205" r="-1634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fik 47">
            <a:extLst>
              <a:ext uri="{FF2B5EF4-FFF2-40B4-BE49-F238E27FC236}">
                <a16:creationId xmlns:a16="http://schemas.microsoft.com/office/drawing/2014/main" id="{FD3009D7-2382-7E0A-7E95-2D982A16DF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44514" y="1476822"/>
            <a:ext cx="3185036" cy="2250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platzhalter 5 2">
                <a:extLst>
                  <a:ext uri="{FF2B5EF4-FFF2-40B4-BE49-F238E27FC236}">
                    <a16:creationId xmlns:a16="http://schemas.microsoft.com/office/drawing/2014/main" id="{E4734BD6-E72B-35B2-FFF3-EA615FC51C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479" y="915566"/>
                <a:ext cx="4359953" cy="393772"/>
              </a:xfrm>
              <a:prstGeom prst="rect">
                <a:avLst/>
              </a:prstGeom>
            </p:spPr>
            <p:txBody>
              <a:bodyPr lIns="0"/>
              <a:lstStyle>
                <a:lvl1pPr marL="0" indent="0" algn="l" defTabSz="6858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1200"/>
                  </a:spcAft>
                  <a:buSzPct val="75000"/>
                  <a:buFont typeface="Arial" panose="020B0604020202020204" pitchFamily="34" charset="0"/>
                  <a:buNone/>
                  <a:defRPr sz="1500" b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80975" indent="-180975" algn="l" defTabSz="6858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Wingdings" panose="05000000000000000000" pitchFamily="2" charset="2"/>
                  <a:buChar char="§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6858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Wingdings" panose="05000000000000000000" pitchFamily="2" charset="2"/>
                  <a:buChar char="§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468000" indent="-234000" algn="l" defTabSz="6858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702000" indent="-234000" algn="l" defTabSz="6858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6858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SzPct val="75000"/>
                  <a:buFont typeface="Arial" panose="020B0604020202020204" pitchFamily="34" charset="0"/>
                  <a:buNone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6858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SzPct val="75000"/>
                  <a:buFont typeface="Arial" panose="020B0604020202020204" pitchFamily="34" charset="0"/>
                  <a:buNone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6858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SzPct val="75000"/>
                  <a:buFont typeface="Arial" panose="020B0604020202020204" pitchFamily="34" charset="0"/>
                  <a:buNone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6858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SzPct val="75000"/>
                  <a:buFont typeface="Arial" panose="020B0604020202020204" pitchFamily="34" charset="0"/>
                  <a:buNone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/>
                  <a:t>Glitch-extended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dirty="0"/>
                  <a:t>-probing model </a:t>
                </a:r>
                <a:r>
                  <a:rPr lang="en-US" sz="1600" dirty="0">
                    <a:solidFill>
                      <a:srgbClr val="003560"/>
                    </a:solidFill>
                  </a:rPr>
                  <a:t>[FGP+18]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platzhalter 5 2">
                <a:extLst>
                  <a:ext uri="{FF2B5EF4-FFF2-40B4-BE49-F238E27FC236}">
                    <a16:creationId xmlns:a16="http://schemas.microsoft.com/office/drawing/2014/main" id="{E4734BD6-E72B-35B2-FFF3-EA615FC51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79" y="915566"/>
                <a:ext cx="4359953" cy="393772"/>
              </a:xfrm>
              <a:prstGeom prst="rect">
                <a:avLst/>
              </a:prstGeom>
              <a:blipFill>
                <a:blip r:embed="rId8"/>
                <a:stretch>
                  <a:fillRect t="-7692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375DBBE-9C23-8959-D113-D0FF122C36C6}"/>
                  </a:ext>
                </a:extLst>
              </p:cNvPr>
              <p:cNvSpPr txBox="1"/>
              <p:nvPr/>
            </p:nvSpPr>
            <p:spPr>
              <a:xfrm>
                <a:off x="4788024" y="4011910"/>
                <a:ext cx="3293872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560"/>
                    </a:solidFill>
                  </a:rPr>
                  <a:t>An adversary is given the exact values of all synchronization points influencing up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56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3560"/>
                    </a:solidFill>
                  </a:rPr>
                  <a:t> wires of a circuit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35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solidFill>
                      <a:srgbClr val="0035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375DBBE-9C23-8959-D113-D0FF122C3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011910"/>
                <a:ext cx="3293872" cy="715581"/>
              </a:xfrm>
              <a:prstGeom prst="rect">
                <a:avLst/>
              </a:prstGeom>
              <a:blipFill>
                <a:blip r:embed="rId9"/>
                <a:stretch>
                  <a:fillRect t="-847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2844ED7-8C98-DB95-DC41-69B1064CE902}"/>
              </a:ext>
            </a:extLst>
          </p:cNvPr>
          <p:cNvGrpSpPr/>
          <p:nvPr/>
        </p:nvGrpSpPr>
        <p:grpSpPr>
          <a:xfrm>
            <a:off x="1691680" y="1969493"/>
            <a:ext cx="393378" cy="386233"/>
            <a:chOff x="1691680" y="1969493"/>
            <a:chExt cx="393378" cy="386233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34676D0-9BEC-631C-A038-646FCDB38B9A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FED1B34-BD2D-48C4-5253-9F49BAA6B6FA}"/>
                </a:ext>
              </a:extLst>
            </p:cNvPr>
            <p:cNvCxnSpPr>
              <a:stCxn id="8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7A07A903-3334-8B9C-5454-1F3EEA8BC8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27D8B1D-C208-9FCF-1102-B9091E3F5816}"/>
              </a:ext>
            </a:extLst>
          </p:cNvPr>
          <p:cNvGrpSpPr/>
          <p:nvPr/>
        </p:nvGrpSpPr>
        <p:grpSpPr>
          <a:xfrm>
            <a:off x="3538566" y="3128765"/>
            <a:ext cx="393378" cy="386233"/>
            <a:chOff x="1691680" y="1969493"/>
            <a:chExt cx="393378" cy="386233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8F40DD8-2357-7737-F9A4-424C92ECC1A7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5C3D7EC-40B0-7AF7-3686-3627CC2CADD5}"/>
                </a:ext>
              </a:extLst>
            </p:cNvPr>
            <p:cNvCxnSpPr>
              <a:stCxn id="22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FF2826FF-A865-5112-0290-9F8D211E7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8160C9C-19BA-920F-0BF7-2D67CF10D4DA}"/>
              </a:ext>
            </a:extLst>
          </p:cNvPr>
          <p:cNvGrpSpPr/>
          <p:nvPr/>
        </p:nvGrpSpPr>
        <p:grpSpPr>
          <a:xfrm>
            <a:off x="5860800" y="1963351"/>
            <a:ext cx="393378" cy="386233"/>
            <a:chOff x="1691680" y="1969493"/>
            <a:chExt cx="393378" cy="386233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6BF7D45-A2BD-4671-1B03-954B4071527A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E2E9FAC3-B763-3B15-7089-B2CA5CFDBCA9}"/>
                </a:ext>
              </a:extLst>
            </p:cNvPr>
            <p:cNvCxnSpPr>
              <a:stCxn id="28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2B70442-CC3D-7479-3A33-9096093F4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B8AF8BD-56C8-95FC-539B-B3C80C9601C1}"/>
              </a:ext>
            </a:extLst>
          </p:cNvPr>
          <p:cNvGrpSpPr/>
          <p:nvPr/>
        </p:nvGrpSpPr>
        <p:grpSpPr>
          <a:xfrm>
            <a:off x="7721855" y="3122623"/>
            <a:ext cx="393378" cy="386233"/>
            <a:chOff x="1691680" y="1969493"/>
            <a:chExt cx="393378" cy="386233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C74779EE-8D25-3786-C4F0-67610AFF4BFF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3F383BC-88B9-7DEF-E9F1-F637AD5F3912}"/>
                </a:ext>
              </a:extLst>
            </p:cNvPr>
            <p:cNvCxnSpPr>
              <a:stCxn id="32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688122C0-E130-5323-C943-C6053D8A9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28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80283-491A-C5B6-AE78-F294C1E9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Models – Protection by Secure Gadgets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B7A8C2-FE54-DA90-DDC3-9F8EC6804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7454-40CA-4716-AB95-FD4417B097D7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DC8B37-B867-A7B8-55C3-EF56A3D9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D0F23-C252-FFA5-DE7C-C2B536A9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en-US" smtClean="0"/>
              <a:pPr/>
              <a:t>22</a:t>
            </a:fld>
            <a:r>
              <a:rPr lang="en-US" dirty="0"/>
              <a:t> 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5D45F307-FA6F-62EE-4D7D-81B7EBB13F1D}"/>
              </a:ext>
            </a:extLst>
          </p:cNvPr>
          <p:cNvGrpSpPr>
            <a:grpSpLocks noChangeAspect="1"/>
          </p:cNvGrpSpPr>
          <p:nvPr/>
        </p:nvGrpSpPr>
        <p:grpSpPr>
          <a:xfrm>
            <a:off x="4721457" y="2346630"/>
            <a:ext cx="576000" cy="575937"/>
            <a:chOff x="2748096" y="3116535"/>
            <a:chExt cx="864096" cy="86400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328E4BB-F9B2-794F-82EB-0D28D5A5CD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096" y="3116535"/>
              <a:ext cx="864096" cy="864000"/>
            </a:xfrm>
            <a:prstGeom prst="rect">
              <a:avLst/>
            </a:prstGeom>
            <a:solidFill>
              <a:srgbClr val="003560"/>
            </a:solidFill>
            <a:ln w="25400">
              <a:solidFill>
                <a:srgbClr val="406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0132D0B6-14E7-011B-9EA4-3661F76F404F}"/>
                </a:ext>
              </a:extLst>
            </p:cNvPr>
            <p:cNvGrpSpPr/>
            <p:nvPr/>
          </p:nvGrpSpPr>
          <p:grpSpPr>
            <a:xfrm rot="16200000">
              <a:off x="2965094" y="3083251"/>
              <a:ext cx="360040" cy="648040"/>
              <a:chOff x="2880000" y="1656000"/>
              <a:chExt cx="360040" cy="648040"/>
            </a:xfrm>
          </p:grpSpPr>
          <p:sp>
            <p:nvSpPr>
              <p:cNvPr id="13" name="Flussdiagramm: Verzögerung 12">
                <a:extLst>
                  <a:ext uri="{FF2B5EF4-FFF2-40B4-BE49-F238E27FC236}">
                    <a16:creationId xmlns:a16="http://schemas.microsoft.com/office/drawing/2014/main" id="{387EEBC3-9BD7-4C71-58EF-A06098B7099F}"/>
                  </a:ext>
                </a:extLst>
              </p:cNvPr>
              <p:cNvSpPr/>
              <p:nvPr/>
            </p:nvSpPr>
            <p:spPr>
              <a:xfrm rot="5400000">
                <a:off x="2880000" y="1800000"/>
                <a:ext cx="360040" cy="360040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380EFB99-C25B-3F2A-6D52-2201CBE89288}"/>
                  </a:ext>
                </a:extLst>
              </p:cNvPr>
              <p:cNvCxnSpPr/>
              <p:nvPr/>
            </p:nvCxnSpPr>
            <p:spPr>
              <a:xfrm>
                <a:off x="2952000" y="165600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354A6A02-BCF8-39E6-40C8-20022A1DFFA0}"/>
                  </a:ext>
                </a:extLst>
              </p:cNvPr>
              <p:cNvCxnSpPr/>
              <p:nvPr/>
            </p:nvCxnSpPr>
            <p:spPr>
              <a:xfrm>
                <a:off x="3168000" y="165600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0C4F1C13-C45C-4B52-A40D-4440EA157B45}"/>
                  </a:ext>
                </a:extLst>
              </p:cNvPr>
              <p:cNvCxnSpPr/>
              <p:nvPr/>
            </p:nvCxnSpPr>
            <p:spPr>
              <a:xfrm>
                <a:off x="3060000" y="216004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A647D715-7DC9-ED35-8CCF-84FE4A9AF242}"/>
                </a:ext>
              </a:extLst>
            </p:cNvPr>
            <p:cNvGrpSpPr/>
            <p:nvPr/>
          </p:nvGrpSpPr>
          <p:grpSpPr>
            <a:xfrm>
              <a:off x="3090449" y="3453448"/>
              <a:ext cx="360040" cy="447687"/>
              <a:chOff x="1385315" y="1787822"/>
              <a:chExt cx="360040" cy="447687"/>
            </a:xfrm>
          </p:grpSpPr>
          <p:sp>
            <p:nvSpPr>
              <p:cNvPr id="11" name="Pfeil: 180-Grad 10">
                <a:extLst>
                  <a:ext uri="{FF2B5EF4-FFF2-40B4-BE49-F238E27FC236}">
                    <a16:creationId xmlns:a16="http://schemas.microsoft.com/office/drawing/2014/main" id="{8502B57C-1420-C6BE-2DC3-2C5F2B3FE6A1}"/>
                  </a:ext>
                </a:extLst>
              </p:cNvPr>
              <p:cNvSpPr/>
              <p:nvPr/>
            </p:nvSpPr>
            <p:spPr>
              <a:xfrm>
                <a:off x="1421656" y="1787822"/>
                <a:ext cx="288000" cy="384395"/>
              </a:xfrm>
              <a:prstGeom prst="uturnArrow">
                <a:avLst>
                  <a:gd name="adj1" fmla="val 14292"/>
                  <a:gd name="adj2" fmla="val 6733"/>
                  <a:gd name="adj3" fmla="val 0"/>
                  <a:gd name="adj4" fmla="val 43750"/>
                  <a:gd name="adj5" fmla="val 75000"/>
                </a:avLst>
              </a:prstGeom>
              <a:solidFill>
                <a:schemeClr val="bg1"/>
              </a:solidFill>
              <a:ln w="127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A453C809-90E0-D44D-A9F0-2F8963C0C693}"/>
                  </a:ext>
                </a:extLst>
              </p:cNvPr>
              <p:cNvSpPr/>
              <p:nvPr/>
            </p:nvSpPr>
            <p:spPr>
              <a:xfrm>
                <a:off x="1385315" y="1983509"/>
                <a:ext cx="360040" cy="252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</p:grpSp>
      </p:grp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7424F177-3BF1-EF51-51F7-7730E28DDEDB}"/>
              </a:ext>
            </a:extLst>
          </p:cNvPr>
          <p:cNvCxnSpPr>
            <a:cxnSpLocks/>
            <a:stCxn id="45" idx="3"/>
            <a:endCxn id="22" idx="1"/>
          </p:cNvCxnSpPr>
          <p:nvPr/>
        </p:nvCxnSpPr>
        <p:spPr>
          <a:xfrm flipV="1">
            <a:off x="1064429" y="2998289"/>
            <a:ext cx="432354" cy="135162"/>
          </a:xfrm>
          <a:prstGeom prst="bentConnector3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59A4C3A5-42F8-4D59-1012-394F48FB9B69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1063599" y="2153522"/>
            <a:ext cx="433989" cy="590037"/>
          </a:xfrm>
          <a:prstGeom prst="bentConnector3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9F0DE27-6240-8F26-DC65-F470B5BECD40}"/>
              </a:ext>
            </a:extLst>
          </p:cNvPr>
          <p:cNvSpPr/>
          <p:nvPr/>
        </p:nvSpPr>
        <p:spPr>
          <a:xfrm>
            <a:off x="1497589" y="2656923"/>
            <a:ext cx="433160" cy="17327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3560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44A199F-9705-F411-8499-DCAF7C0B72CF}"/>
              </a:ext>
            </a:extLst>
          </p:cNvPr>
          <p:cNvSpPr/>
          <p:nvPr/>
        </p:nvSpPr>
        <p:spPr>
          <a:xfrm>
            <a:off x="1496782" y="2911653"/>
            <a:ext cx="433160" cy="17327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3560"/>
              </a:solidFill>
            </a:endParaRP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9BA4E41-6EAA-CC94-81C0-7396021D707D}"/>
              </a:ext>
            </a:extLst>
          </p:cNvPr>
          <p:cNvCxnSpPr>
            <a:stCxn id="43" idx="1"/>
          </p:cNvCxnSpPr>
          <p:nvPr/>
        </p:nvCxnSpPr>
        <p:spPr>
          <a:xfrm flipH="1">
            <a:off x="414630" y="2023568"/>
            <a:ext cx="215787" cy="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922021-4F9D-9982-3EC1-109033CE0712}"/>
              </a:ext>
            </a:extLst>
          </p:cNvPr>
          <p:cNvCxnSpPr>
            <a:cxnSpLocks/>
          </p:cNvCxnSpPr>
          <p:nvPr/>
        </p:nvCxnSpPr>
        <p:spPr>
          <a:xfrm flipH="1">
            <a:off x="411899" y="2279920"/>
            <a:ext cx="219346" cy="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9C856AD1-B141-673A-0611-4CCE403903B2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4630" y="3003497"/>
            <a:ext cx="216616" cy="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60EA2A1-9A6A-76EA-B4E2-237807D0DF85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411899" y="3258227"/>
            <a:ext cx="218540" cy="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6260559B-749C-A210-8E84-2B522A76F800}"/>
              </a:ext>
            </a:extLst>
          </p:cNvPr>
          <p:cNvCxnSpPr>
            <a:cxnSpLocks/>
            <a:stCxn id="18" idx="3"/>
            <a:endCxn id="41" idx="1"/>
          </p:cNvCxnSpPr>
          <p:nvPr/>
        </p:nvCxnSpPr>
        <p:spPr>
          <a:xfrm flipV="1">
            <a:off x="1930772" y="2783321"/>
            <a:ext cx="693337" cy="90193"/>
          </a:xfrm>
          <a:prstGeom prst="bentConnector3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2E5E99B-42EC-4B83-E778-BFE8188C0835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1063599" y="2153522"/>
            <a:ext cx="1560891" cy="373446"/>
          </a:xfrm>
          <a:prstGeom prst="bentConnector3">
            <a:avLst>
              <a:gd name="adj1" fmla="val 77903"/>
            </a:avLst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5A981FC7-6F19-C02D-6BC5-578CC48585F5}"/>
              </a:ext>
            </a:extLst>
          </p:cNvPr>
          <p:cNvSpPr/>
          <p:nvPr/>
        </p:nvSpPr>
        <p:spPr>
          <a:xfrm>
            <a:off x="1258518" y="2129511"/>
            <a:ext cx="43323" cy="43319"/>
          </a:xfrm>
          <a:prstGeom prst="ellipse">
            <a:avLst/>
          </a:prstGeom>
          <a:solidFill>
            <a:srgbClr val="003560"/>
          </a:solidFill>
          <a:ln w="25400"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35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53BE665-62DF-A3C5-03FF-B210A8FFA64A}"/>
                  </a:ext>
                </a:extLst>
              </p:cNvPr>
              <p:cNvSpPr txBox="1"/>
              <p:nvPr/>
            </p:nvSpPr>
            <p:spPr>
              <a:xfrm>
                <a:off x="232533" y="1878092"/>
                <a:ext cx="1630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10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53BE665-62DF-A3C5-03FF-B210A8FF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33" y="1878092"/>
                <a:ext cx="163003" cy="261610"/>
              </a:xfrm>
              <a:prstGeom prst="rect">
                <a:avLst/>
              </a:prstGeom>
              <a:blipFill>
                <a:blip r:embed="rId11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52832A85-E2BA-2E94-7449-09F5D43B8227}"/>
                  </a:ext>
                </a:extLst>
              </p:cNvPr>
              <p:cNvSpPr txBox="1"/>
              <p:nvPr/>
            </p:nvSpPr>
            <p:spPr>
              <a:xfrm>
                <a:off x="250825" y="2164243"/>
                <a:ext cx="1314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52832A85-E2BA-2E94-7449-09F5D43B8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2164243"/>
                <a:ext cx="131424" cy="261610"/>
              </a:xfrm>
              <a:prstGeom prst="rect">
                <a:avLst/>
              </a:prstGeom>
              <a:blipFill>
                <a:blip r:embed="rId12"/>
                <a:stretch>
                  <a:fillRect r="-4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BC3C98A6-5AF4-EB12-E9C2-B3F899AC1292}"/>
                  </a:ext>
                </a:extLst>
              </p:cNvPr>
              <p:cNvSpPr txBox="1"/>
              <p:nvPr/>
            </p:nvSpPr>
            <p:spPr>
              <a:xfrm>
                <a:off x="250825" y="2862057"/>
                <a:ext cx="1314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BC3C98A6-5AF4-EB12-E9C2-B3F899AC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2862057"/>
                <a:ext cx="131424" cy="261610"/>
              </a:xfrm>
              <a:prstGeom prst="rect">
                <a:avLst/>
              </a:prstGeom>
              <a:blipFill>
                <a:blip r:embed="rId13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5D4BE22F-C687-DB20-6B4F-F197988ECC9D}"/>
                  </a:ext>
                </a:extLst>
              </p:cNvPr>
              <p:cNvSpPr txBox="1"/>
              <p:nvPr/>
            </p:nvSpPr>
            <p:spPr>
              <a:xfrm>
                <a:off x="250825" y="3140327"/>
                <a:ext cx="1314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5D4BE22F-C687-DB20-6B4F-F197988EC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3140327"/>
                <a:ext cx="131424" cy="261610"/>
              </a:xfrm>
              <a:prstGeom prst="rect">
                <a:avLst/>
              </a:prstGeom>
              <a:blipFill>
                <a:blip r:embed="rId14"/>
                <a:stretch>
                  <a:fillRect r="-4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3671B1D-F2F0-839A-8E8C-1AC0A38A5002}"/>
                  </a:ext>
                </a:extLst>
              </p:cNvPr>
              <p:cNvSpPr txBox="1"/>
              <p:nvPr/>
            </p:nvSpPr>
            <p:spPr>
              <a:xfrm>
                <a:off x="3305840" y="2526968"/>
                <a:ext cx="214898" cy="261610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3671B1D-F2F0-839A-8E8C-1AC0A38A5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840" y="2526968"/>
                <a:ext cx="214898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E2BA199B-19C8-CE7E-430E-FEA6B838A690}"/>
              </a:ext>
            </a:extLst>
          </p:cNvPr>
          <p:cNvCxnSpPr>
            <a:cxnSpLocks/>
            <a:stCxn id="37" idx="1"/>
            <a:endCxn id="39" idx="3"/>
          </p:cNvCxnSpPr>
          <p:nvPr/>
        </p:nvCxnSpPr>
        <p:spPr>
          <a:xfrm flipH="1" flipV="1">
            <a:off x="3057673" y="2656923"/>
            <a:ext cx="248167" cy="85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5DDBCB22-8976-F1EE-FECC-0C5F24A254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497589" y="2656924"/>
            <a:ext cx="433183" cy="43318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B9535DF-6A59-0CFD-0A0E-2D32B2157D88}"/>
              </a:ext>
            </a:extLst>
          </p:cNvPr>
          <p:cNvGrpSpPr/>
          <p:nvPr/>
        </p:nvGrpSpPr>
        <p:grpSpPr>
          <a:xfrm>
            <a:off x="630035" y="1936932"/>
            <a:ext cx="433564" cy="433181"/>
            <a:chOff x="5554638" y="2808992"/>
            <a:chExt cx="720634" cy="720001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A4CA81D-2580-3765-A290-B9360F2F738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5555272" y="2808993"/>
              <a:ext cx="720000" cy="72000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A076920-532B-B841-9B9C-2380E22E0D96}"/>
                </a:ext>
              </a:extLst>
            </p:cNvPr>
            <p:cNvSpPr/>
            <p:nvPr/>
          </p:nvSpPr>
          <p:spPr>
            <a:xfrm>
              <a:off x="5555272" y="2808992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27D56EFF-B2E4-605F-BC68-2251E485DF84}"/>
                </a:ext>
              </a:extLst>
            </p:cNvPr>
            <p:cNvSpPr/>
            <p:nvPr/>
          </p:nvSpPr>
          <p:spPr>
            <a:xfrm>
              <a:off x="5554638" y="3235082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33CBB87-F8A5-244F-4815-7750018F3ED0}"/>
              </a:ext>
            </a:extLst>
          </p:cNvPr>
          <p:cNvGrpSpPr/>
          <p:nvPr/>
        </p:nvGrpSpPr>
        <p:grpSpPr>
          <a:xfrm>
            <a:off x="630439" y="2916861"/>
            <a:ext cx="433989" cy="433181"/>
            <a:chOff x="4146798" y="3388496"/>
            <a:chExt cx="721340" cy="720001"/>
          </a:xfrm>
        </p:grpSpPr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5BA96266-E1EE-665A-6D53-31198317544A}"/>
                </a:ext>
              </a:extLst>
            </p:cNvPr>
            <p:cNvSpPr/>
            <p:nvPr/>
          </p:nvSpPr>
          <p:spPr>
            <a:xfrm>
              <a:off x="4148138" y="3388496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21E0339-8448-66FD-6494-5D06D2F5541C}"/>
                </a:ext>
              </a:extLst>
            </p:cNvPr>
            <p:cNvSpPr/>
            <p:nvPr/>
          </p:nvSpPr>
          <p:spPr>
            <a:xfrm>
              <a:off x="4146798" y="3811890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030368D-EF78-7F96-06A4-EBFF089437C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148138" y="3388497"/>
              <a:ext cx="720000" cy="72000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E842672-C79B-4B6D-28EF-0090ED56D067}"/>
              </a:ext>
            </a:extLst>
          </p:cNvPr>
          <p:cNvGrpSpPr/>
          <p:nvPr/>
        </p:nvGrpSpPr>
        <p:grpSpPr>
          <a:xfrm>
            <a:off x="2624109" y="2440332"/>
            <a:ext cx="433564" cy="433181"/>
            <a:chOff x="5554638" y="2808992"/>
            <a:chExt cx="720634" cy="720001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946CCB2D-F355-02A1-E350-120C60ACE5B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5555272" y="2808993"/>
              <a:ext cx="720000" cy="72000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EDCC1A92-2004-72D9-46E6-B95C372DB3B0}"/>
                </a:ext>
              </a:extLst>
            </p:cNvPr>
            <p:cNvSpPr/>
            <p:nvPr/>
          </p:nvSpPr>
          <p:spPr>
            <a:xfrm>
              <a:off x="5555272" y="2808992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1858A17-D3DA-75F7-4F6B-CB7E29C913BD}"/>
                </a:ext>
              </a:extLst>
            </p:cNvPr>
            <p:cNvSpPr/>
            <p:nvPr/>
          </p:nvSpPr>
          <p:spPr>
            <a:xfrm>
              <a:off x="5554638" y="3235082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</p:grpSp>
      <p:pic>
        <p:nvPicPr>
          <p:cNvPr id="51" name="Grafik 50">
            <a:extLst>
              <a:ext uri="{FF2B5EF4-FFF2-40B4-BE49-F238E27FC236}">
                <a16:creationId xmlns:a16="http://schemas.microsoft.com/office/drawing/2014/main" id="{59EFCD41-0E41-F21F-5EE8-46B597E82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777238" y="2342296"/>
            <a:ext cx="576003" cy="5760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2" name="Nach oben gekrümmter Pfeil 51">
            <a:extLst>
              <a:ext uri="{FF2B5EF4-FFF2-40B4-BE49-F238E27FC236}">
                <a16:creationId xmlns:a16="http://schemas.microsoft.com/office/drawing/2014/main" id="{20BCA24A-954D-F635-8C69-E6F67A0A2834}"/>
              </a:ext>
            </a:extLst>
          </p:cNvPr>
          <p:cNvSpPr/>
          <p:nvPr/>
        </p:nvSpPr>
        <p:spPr>
          <a:xfrm rot="10800000">
            <a:off x="3973580" y="1863231"/>
            <a:ext cx="1080000" cy="360000"/>
          </a:xfrm>
          <a:prstGeom prst="curvedUpArrow">
            <a:avLst/>
          </a:prstGeom>
          <a:solidFill>
            <a:srgbClr val="003560"/>
          </a:solidFill>
          <a:ln w="25400"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solidFill>
                <a:srgbClr val="003560"/>
              </a:solidFill>
            </a:endParaRPr>
          </a:p>
        </p:txBody>
      </p:sp>
      <p:sp>
        <p:nvSpPr>
          <p:cNvPr id="53" name="Nach oben gekrümmter Pfeil 52">
            <a:extLst>
              <a:ext uri="{FF2B5EF4-FFF2-40B4-BE49-F238E27FC236}">
                <a16:creationId xmlns:a16="http://schemas.microsoft.com/office/drawing/2014/main" id="{408B1C47-C90A-52C1-473B-671783518EA8}"/>
              </a:ext>
            </a:extLst>
          </p:cNvPr>
          <p:cNvSpPr/>
          <p:nvPr/>
        </p:nvSpPr>
        <p:spPr>
          <a:xfrm>
            <a:off x="4004015" y="3006902"/>
            <a:ext cx="1080000" cy="360000"/>
          </a:xfrm>
          <a:prstGeom prst="curvedUpArrow">
            <a:avLst/>
          </a:prstGeom>
          <a:solidFill>
            <a:srgbClr val="003560"/>
          </a:solidFill>
          <a:ln w="25400"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solidFill>
                <a:srgbClr val="003560"/>
              </a:solidFill>
            </a:endParaRPr>
          </a:p>
        </p:txBody>
      </p:sp>
      <p:cxnSp>
        <p:nvCxnSpPr>
          <p:cNvPr id="54" name="Verbinder: gewinkelt 18">
            <a:extLst>
              <a:ext uri="{FF2B5EF4-FFF2-40B4-BE49-F238E27FC236}">
                <a16:creationId xmlns:a16="http://schemas.microsoft.com/office/drawing/2014/main" id="{D1048CC3-E4FA-61B8-3299-03E8456267CF}"/>
              </a:ext>
            </a:extLst>
          </p:cNvPr>
          <p:cNvCxnSpPr>
            <a:cxnSpLocks/>
            <a:stCxn id="79" idx="3"/>
            <a:endCxn id="57" idx="1"/>
          </p:cNvCxnSpPr>
          <p:nvPr/>
        </p:nvCxnSpPr>
        <p:spPr>
          <a:xfrm flipV="1">
            <a:off x="6561253" y="2974218"/>
            <a:ext cx="432354" cy="135162"/>
          </a:xfrm>
          <a:prstGeom prst="bentConnector3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19">
            <a:extLst>
              <a:ext uri="{FF2B5EF4-FFF2-40B4-BE49-F238E27FC236}">
                <a16:creationId xmlns:a16="http://schemas.microsoft.com/office/drawing/2014/main" id="{F4153B87-F258-ED91-91D2-2E6576B47887}"/>
              </a:ext>
            </a:extLst>
          </p:cNvPr>
          <p:cNvCxnSpPr>
            <a:cxnSpLocks/>
            <a:stCxn id="73" idx="3"/>
            <a:endCxn id="56" idx="1"/>
          </p:cNvCxnSpPr>
          <p:nvPr/>
        </p:nvCxnSpPr>
        <p:spPr>
          <a:xfrm>
            <a:off x="6560423" y="2129451"/>
            <a:ext cx="433989" cy="590037"/>
          </a:xfrm>
          <a:prstGeom prst="bentConnector3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C23583D4-0993-0594-1258-0AF4272E2C12}"/>
              </a:ext>
            </a:extLst>
          </p:cNvPr>
          <p:cNvSpPr/>
          <p:nvPr/>
        </p:nvSpPr>
        <p:spPr>
          <a:xfrm>
            <a:off x="6994413" y="2632852"/>
            <a:ext cx="433160" cy="17327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3560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42C0103-7434-5C08-A991-99852E7F1C4E}"/>
              </a:ext>
            </a:extLst>
          </p:cNvPr>
          <p:cNvSpPr/>
          <p:nvPr/>
        </p:nvSpPr>
        <p:spPr>
          <a:xfrm>
            <a:off x="6993606" y="2887582"/>
            <a:ext cx="433160" cy="17327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3560"/>
              </a:solidFill>
            </a:endParaRPr>
          </a:p>
        </p:txBody>
      </p:sp>
      <p:cxnSp>
        <p:nvCxnSpPr>
          <p:cNvPr id="58" name="Gerader Verbinder 24">
            <a:extLst>
              <a:ext uri="{FF2B5EF4-FFF2-40B4-BE49-F238E27FC236}">
                <a16:creationId xmlns:a16="http://schemas.microsoft.com/office/drawing/2014/main" id="{6462B935-3229-A2F2-2EE5-A9011160508C}"/>
              </a:ext>
            </a:extLst>
          </p:cNvPr>
          <p:cNvCxnSpPr>
            <a:cxnSpLocks/>
          </p:cNvCxnSpPr>
          <p:nvPr/>
        </p:nvCxnSpPr>
        <p:spPr>
          <a:xfrm flipH="1">
            <a:off x="5911454" y="2023568"/>
            <a:ext cx="215787" cy="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25">
            <a:extLst>
              <a:ext uri="{FF2B5EF4-FFF2-40B4-BE49-F238E27FC236}">
                <a16:creationId xmlns:a16="http://schemas.microsoft.com/office/drawing/2014/main" id="{B73E42AA-4448-9590-5D16-4523AB82113B}"/>
              </a:ext>
            </a:extLst>
          </p:cNvPr>
          <p:cNvCxnSpPr>
            <a:cxnSpLocks/>
          </p:cNvCxnSpPr>
          <p:nvPr/>
        </p:nvCxnSpPr>
        <p:spPr>
          <a:xfrm flipH="1">
            <a:off x="5908723" y="2255849"/>
            <a:ext cx="219346" cy="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26">
            <a:extLst>
              <a:ext uri="{FF2B5EF4-FFF2-40B4-BE49-F238E27FC236}">
                <a16:creationId xmlns:a16="http://schemas.microsoft.com/office/drawing/2014/main" id="{43CD3D1C-1920-955A-06A7-E3C315F9A167}"/>
              </a:ext>
            </a:extLst>
          </p:cNvPr>
          <p:cNvCxnSpPr>
            <a:cxnSpLocks/>
            <a:stCxn id="77" idx="1"/>
          </p:cNvCxnSpPr>
          <p:nvPr/>
        </p:nvCxnSpPr>
        <p:spPr>
          <a:xfrm flipH="1">
            <a:off x="5911454" y="2979426"/>
            <a:ext cx="216616" cy="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27">
            <a:extLst>
              <a:ext uri="{FF2B5EF4-FFF2-40B4-BE49-F238E27FC236}">
                <a16:creationId xmlns:a16="http://schemas.microsoft.com/office/drawing/2014/main" id="{05688017-B20B-1CB3-0F36-8250B3BFE672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5908723" y="3234156"/>
            <a:ext cx="218540" cy="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29">
            <a:extLst>
              <a:ext uri="{FF2B5EF4-FFF2-40B4-BE49-F238E27FC236}">
                <a16:creationId xmlns:a16="http://schemas.microsoft.com/office/drawing/2014/main" id="{DAAA51C6-D1AF-4DB9-9A22-0084C408D411}"/>
              </a:ext>
            </a:extLst>
          </p:cNvPr>
          <p:cNvCxnSpPr>
            <a:cxnSpLocks/>
            <a:stCxn id="71" idx="3"/>
            <a:endCxn id="83" idx="1"/>
          </p:cNvCxnSpPr>
          <p:nvPr/>
        </p:nvCxnSpPr>
        <p:spPr>
          <a:xfrm flipV="1">
            <a:off x="7427596" y="2759250"/>
            <a:ext cx="693337" cy="90193"/>
          </a:xfrm>
          <a:prstGeom prst="bentConnector3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30">
            <a:extLst>
              <a:ext uri="{FF2B5EF4-FFF2-40B4-BE49-F238E27FC236}">
                <a16:creationId xmlns:a16="http://schemas.microsoft.com/office/drawing/2014/main" id="{CB9F48C2-3259-29A2-AB63-7BBE98300F1C}"/>
              </a:ext>
            </a:extLst>
          </p:cNvPr>
          <p:cNvCxnSpPr>
            <a:cxnSpLocks/>
            <a:stCxn id="73" idx="3"/>
            <a:endCxn id="82" idx="1"/>
          </p:cNvCxnSpPr>
          <p:nvPr/>
        </p:nvCxnSpPr>
        <p:spPr>
          <a:xfrm>
            <a:off x="6560423" y="2129451"/>
            <a:ext cx="1560891" cy="373446"/>
          </a:xfrm>
          <a:prstGeom prst="bentConnector3">
            <a:avLst>
              <a:gd name="adj1" fmla="val 77903"/>
            </a:avLst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31">
            <a:extLst>
              <a:ext uri="{FF2B5EF4-FFF2-40B4-BE49-F238E27FC236}">
                <a16:creationId xmlns:a16="http://schemas.microsoft.com/office/drawing/2014/main" id="{3A7E067B-93A9-0493-841C-208E31AFC64F}"/>
              </a:ext>
            </a:extLst>
          </p:cNvPr>
          <p:cNvSpPr/>
          <p:nvPr/>
        </p:nvSpPr>
        <p:spPr>
          <a:xfrm>
            <a:off x="6755342" y="2105440"/>
            <a:ext cx="43323" cy="43319"/>
          </a:xfrm>
          <a:prstGeom prst="ellipse">
            <a:avLst/>
          </a:prstGeom>
          <a:solidFill>
            <a:srgbClr val="003560"/>
          </a:solidFill>
          <a:ln w="25400"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35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A6CC6D69-10F6-829B-1C75-05486620DA85}"/>
                  </a:ext>
                </a:extLst>
              </p:cNvPr>
              <p:cNvSpPr txBox="1"/>
              <p:nvPr/>
            </p:nvSpPr>
            <p:spPr>
              <a:xfrm>
                <a:off x="5729357" y="1878092"/>
                <a:ext cx="1630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A6CC6D69-10F6-829B-1C75-05486620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57" y="1878092"/>
                <a:ext cx="163003" cy="261610"/>
              </a:xfrm>
              <a:prstGeom prst="rect">
                <a:avLst/>
              </a:prstGeom>
              <a:blipFill>
                <a:blip r:embed="rId18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1AC12745-5B26-7B46-3CBC-ABD4581B31F3}"/>
                  </a:ext>
                </a:extLst>
              </p:cNvPr>
              <p:cNvSpPr txBox="1"/>
              <p:nvPr/>
            </p:nvSpPr>
            <p:spPr>
              <a:xfrm>
                <a:off x="5747649" y="2140172"/>
                <a:ext cx="1314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1AC12745-5B26-7B46-3CBC-ABD4581B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49" y="2140172"/>
                <a:ext cx="131424" cy="261610"/>
              </a:xfrm>
              <a:prstGeom prst="rect">
                <a:avLst/>
              </a:prstGeom>
              <a:blipFill>
                <a:blip r:embed="rId19"/>
                <a:stretch>
                  <a:fillRect r="-5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1EDAF047-2B0F-C8CD-C8CC-2EEFE5D69BF1}"/>
                  </a:ext>
                </a:extLst>
              </p:cNvPr>
              <p:cNvSpPr txBox="1"/>
              <p:nvPr/>
            </p:nvSpPr>
            <p:spPr>
              <a:xfrm>
                <a:off x="5747649" y="2837986"/>
                <a:ext cx="1314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1EDAF047-2B0F-C8CD-C8CC-2EEFE5D6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49" y="2837986"/>
                <a:ext cx="131424" cy="261610"/>
              </a:xfrm>
              <a:prstGeom prst="rect">
                <a:avLst/>
              </a:prstGeom>
              <a:blipFill>
                <a:blip r:embed="rId20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7EF2EB30-E8D2-BBC4-CAFE-9FE4D6F7C81F}"/>
                  </a:ext>
                </a:extLst>
              </p:cNvPr>
              <p:cNvSpPr txBox="1"/>
              <p:nvPr/>
            </p:nvSpPr>
            <p:spPr>
              <a:xfrm>
                <a:off x="5747649" y="3116256"/>
                <a:ext cx="1314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7EF2EB30-E8D2-BBC4-CAFE-9FE4D6F7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49" y="3116256"/>
                <a:ext cx="131424" cy="261610"/>
              </a:xfrm>
              <a:prstGeom prst="rect">
                <a:avLst/>
              </a:prstGeom>
              <a:blipFill>
                <a:blip r:embed="rId21"/>
                <a:stretch>
                  <a:fillRect r="-5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340DE1D-79E7-1254-E324-D77D62A0E15A}"/>
                  </a:ext>
                </a:extLst>
              </p:cNvPr>
              <p:cNvSpPr txBox="1"/>
              <p:nvPr/>
            </p:nvSpPr>
            <p:spPr>
              <a:xfrm>
                <a:off x="8802664" y="2502897"/>
                <a:ext cx="214898" cy="261610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1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340DE1D-79E7-1254-E324-D77D62A0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64" y="2502897"/>
                <a:ext cx="214898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Gerader Verbinder 37">
            <a:extLst>
              <a:ext uri="{FF2B5EF4-FFF2-40B4-BE49-F238E27FC236}">
                <a16:creationId xmlns:a16="http://schemas.microsoft.com/office/drawing/2014/main" id="{593B1D6B-A406-0745-F2A5-75E91830AA2D}"/>
              </a:ext>
            </a:extLst>
          </p:cNvPr>
          <p:cNvCxnSpPr>
            <a:cxnSpLocks/>
            <a:stCxn id="69" idx="1"/>
            <a:endCxn id="81" idx="3"/>
          </p:cNvCxnSpPr>
          <p:nvPr/>
        </p:nvCxnSpPr>
        <p:spPr>
          <a:xfrm flipH="1" flipV="1">
            <a:off x="8554497" y="2632852"/>
            <a:ext cx="248167" cy="850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A6CC09F4-7C59-A8DA-20E1-86AC00CF82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94413" y="2632853"/>
            <a:ext cx="433183" cy="433180"/>
          </a:xfrm>
          <a:prstGeom prst="rect">
            <a:avLst/>
          </a:prstGeom>
          <a:ln w="19050">
            <a:solidFill>
              <a:srgbClr val="406D23"/>
            </a:solidFill>
          </a:ln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07C6B824-1C61-7189-91FF-2C2C6880C21E}"/>
              </a:ext>
            </a:extLst>
          </p:cNvPr>
          <p:cNvGrpSpPr/>
          <p:nvPr/>
        </p:nvGrpSpPr>
        <p:grpSpPr>
          <a:xfrm>
            <a:off x="6126859" y="1912861"/>
            <a:ext cx="433564" cy="433181"/>
            <a:chOff x="5554638" y="2808992"/>
            <a:chExt cx="720634" cy="720001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72791654-41AC-7942-0420-BCFCE41F480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5555272" y="2808993"/>
              <a:ext cx="720000" cy="720000"/>
            </a:xfrm>
            <a:prstGeom prst="rect">
              <a:avLst/>
            </a:prstGeom>
            <a:ln w="19050">
              <a:solidFill>
                <a:srgbClr val="406D23"/>
              </a:solidFill>
            </a:ln>
          </p:spPr>
        </p:pic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AE5A0BA7-2FC5-5C61-84F2-02BBB8D4C9D3}"/>
                </a:ext>
              </a:extLst>
            </p:cNvPr>
            <p:cNvSpPr/>
            <p:nvPr/>
          </p:nvSpPr>
          <p:spPr>
            <a:xfrm>
              <a:off x="5555272" y="2808992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9F88B853-81D7-40C6-6DCD-54F9D2F07C30}"/>
                </a:ext>
              </a:extLst>
            </p:cNvPr>
            <p:cNvSpPr/>
            <p:nvPr/>
          </p:nvSpPr>
          <p:spPr>
            <a:xfrm>
              <a:off x="5554638" y="3235082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A9A16689-6F19-9AC5-5012-D2B01F0094B5}"/>
              </a:ext>
            </a:extLst>
          </p:cNvPr>
          <p:cNvGrpSpPr/>
          <p:nvPr/>
        </p:nvGrpSpPr>
        <p:grpSpPr>
          <a:xfrm>
            <a:off x="6127263" y="2892790"/>
            <a:ext cx="433989" cy="433181"/>
            <a:chOff x="4146798" y="3388496"/>
            <a:chExt cx="721340" cy="720001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770960EB-5439-AD22-0019-8283ADC33DBA}"/>
                </a:ext>
              </a:extLst>
            </p:cNvPr>
            <p:cNvSpPr/>
            <p:nvPr/>
          </p:nvSpPr>
          <p:spPr>
            <a:xfrm>
              <a:off x="4148138" y="3388496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E7F6CF33-8619-647D-DB7C-EE935668B21B}"/>
                </a:ext>
              </a:extLst>
            </p:cNvPr>
            <p:cNvSpPr/>
            <p:nvPr/>
          </p:nvSpPr>
          <p:spPr>
            <a:xfrm>
              <a:off x="4146798" y="3811890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  <p:pic>
          <p:nvPicPr>
            <p:cNvPr id="79" name="Grafik 78">
              <a:extLst>
                <a:ext uri="{FF2B5EF4-FFF2-40B4-BE49-F238E27FC236}">
                  <a16:creationId xmlns:a16="http://schemas.microsoft.com/office/drawing/2014/main" id="{52F7E037-EA2C-3E61-E8A4-D2FE7917071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148138" y="3388497"/>
              <a:ext cx="720000" cy="720000"/>
            </a:xfrm>
            <a:prstGeom prst="rect">
              <a:avLst/>
            </a:prstGeom>
            <a:ln w="19050">
              <a:solidFill>
                <a:srgbClr val="406D23"/>
              </a:solidFill>
            </a:ln>
          </p:spPr>
        </p:pic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3A8B2DA5-A005-EBE5-C4A1-195A47E2F469}"/>
              </a:ext>
            </a:extLst>
          </p:cNvPr>
          <p:cNvGrpSpPr/>
          <p:nvPr/>
        </p:nvGrpSpPr>
        <p:grpSpPr>
          <a:xfrm>
            <a:off x="8120933" y="2416261"/>
            <a:ext cx="433564" cy="433181"/>
            <a:chOff x="5554638" y="2808992"/>
            <a:chExt cx="720634" cy="720001"/>
          </a:xfrm>
        </p:grpSpPr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5B6FC449-34B6-E189-B311-2009757944A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5555272" y="2808993"/>
              <a:ext cx="720000" cy="720000"/>
            </a:xfrm>
            <a:prstGeom prst="rect">
              <a:avLst/>
            </a:prstGeom>
            <a:ln w="19050">
              <a:solidFill>
                <a:srgbClr val="406D23"/>
              </a:solidFill>
            </a:ln>
          </p:spPr>
        </p:pic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D2E6B384-DA20-54F9-7F37-310252E160E8}"/>
                </a:ext>
              </a:extLst>
            </p:cNvPr>
            <p:cNvSpPr/>
            <p:nvPr/>
          </p:nvSpPr>
          <p:spPr>
            <a:xfrm>
              <a:off x="5555272" y="2808992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A01AD198-6032-5CAC-0951-22B59C0746E9}"/>
                </a:ext>
              </a:extLst>
            </p:cNvPr>
            <p:cNvSpPr/>
            <p:nvPr/>
          </p:nvSpPr>
          <p:spPr>
            <a:xfrm>
              <a:off x="5554638" y="3235082"/>
              <a:ext cx="719962" cy="288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rgbClr val="003560"/>
                </a:solidFill>
              </a:endParaRPr>
            </a:p>
          </p:txBody>
        </p:sp>
      </p:grpSp>
      <p:cxnSp>
        <p:nvCxnSpPr>
          <p:cNvPr id="89" name="Gerader Verbinder 24">
            <a:extLst>
              <a:ext uri="{FF2B5EF4-FFF2-40B4-BE49-F238E27FC236}">
                <a16:creationId xmlns:a16="http://schemas.microsoft.com/office/drawing/2014/main" id="{EDAAD63E-142C-8E89-DE92-83B3984C66BA}"/>
              </a:ext>
            </a:extLst>
          </p:cNvPr>
          <p:cNvCxnSpPr>
            <a:cxnSpLocks/>
          </p:cNvCxnSpPr>
          <p:nvPr/>
        </p:nvCxnSpPr>
        <p:spPr>
          <a:xfrm flipH="1" flipV="1">
            <a:off x="5984347" y="1966782"/>
            <a:ext cx="33646" cy="113571"/>
          </a:xfrm>
          <a:prstGeom prst="line">
            <a:avLst/>
          </a:prstGeom>
          <a:ln w="1905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E0D0D800-4A62-E856-69C0-611FA402FBCC}"/>
                  </a:ext>
                </a:extLst>
              </p:cNvPr>
              <p:cNvSpPr txBox="1"/>
              <p:nvPr/>
            </p:nvSpPr>
            <p:spPr>
              <a:xfrm>
                <a:off x="5888745" y="1768839"/>
                <a:ext cx="1372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i="1" dirty="0" smtClean="0">
                          <a:solidFill>
                            <a:srgbClr val="00356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000" dirty="0">
                  <a:solidFill>
                    <a:srgbClr val="003562"/>
                  </a:solidFill>
                </a:endParaRPr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E0D0D800-4A62-E856-69C0-611FA402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745" y="1768839"/>
                <a:ext cx="137231" cy="246221"/>
              </a:xfrm>
              <a:prstGeom prst="rect">
                <a:avLst/>
              </a:prstGeom>
              <a:blipFill>
                <a:blip r:embed="rId23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Gerader Verbinder 24">
            <a:extLst>
              <a:ext uri="{FF2B5EF4-FFF2-40B4-BE49-F238E27FC236}">
                <a16:creationId xmlns:a16="http://schemas.microsoft.com/office/drawing/2014/main" id="{4A58843C-DAEF-2B15-30CE-0D5E2A2DFBB9}"/>
              </a:ext>
            </a:extLst>
          </p:cNvPr>
          <p:cNvCxnSpPr>
            <a:cxnSpLocks/>
          </p:cNvCxnSpPr>
          <p:nvPr/>
        </p:nvCxnSpPr>
        <p:spPr>
          <a:xfrm flipH="1" flipV="1">
            <a:off x="5992967" y="2199145"/>
            <a:ext cx="33646" cy="113571"/>
          </a:xfrm>
          <a:prstGeom prst="line">
            <a:avLst/>
          </a:prstGeom>
          <a:ln w="1905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7418BD26-621E-9565-4002-1DAA55878E57}"/>
                  </a:ext>
                </a:extLst>
              </p:cNvPr>
              <p:cNvSpPr txBox="1"/>
              <p:nvPr/>
            </p:nvSpPr>
            <p:spPr>
              <a:xfrm>
                <a:off x="5897365" y="2001202"/>
                <a:ext cx="1372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i="1" dirty="0" smtClean="0">
                          <a:solidFill>
                            <a:srgbClr val="00356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000" dirty="0">
                  <a:solidFill>
                    <a:srgbClr val="003562"/>
                  </a:solidFill>
                </a:endParaRPr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7418BD26-621E-9565-4002-1DAA55878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365" y="2001202"/>
                <a:ext cx="137231" cy="246221"/>
              </a:xfrm>
              <a:prstGeom prst="rect">
                <a:avLst/>
              </a:prstGeom>
              <a:blipFill>
                <a:blip r:embed="rId24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Gerader Verbinder 24">
            <a:extLst>
              <a:ext uri="{FF2B5EF4-FFF2-40B4-BE49-F238E27FC236}">
                <a16:creationId xmlns:a16="http://schemas.microsoft.com/office/drawing/2014/main" id="{248D1666-FEE2-CB4A-4826-DF6A390253DE}"/>
              </a:ext>
            </a:extLst>
          </p:cNvPr>
          <p:cNvCxnSpPr>
            <a:cxnSpLocks/>
          </p:cNvCxnSpPr>
          <p:nvPr/>
        </p:nvCxnSpPr>
        <p:spPr>
          <a:xfrm flipH="1" flipV="1">
            <a:off x="5992967" y="2917431"/>
            <a:ext cx="33646" cy="113571"/>
          </a:xfrm>
          <a:prstGeom prst="line">
            <a:avLst/>
          </a:prstGeom>
          <a:ln w="1905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366F4508-2BE8-976C-5B12-17902AC8F83C}"/>
                  </a:ext>
                </a:extLst>
              </p:cNvPr>
              <p:cNvSpPr txBox="1"/>
              <p:nvPr/>
            </p:nvSpPr>
            <p:spPr>
              <a:xfrm>
                <a:off x="5897365" y="2719488"/>
                <a:ext cx="1372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i="1" dirty="0" smtClean="0">
                          <a:solidFill>
                            <a:srgbClr val="00356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000" dirty="0">
                  <a:solidFill>
                    <a:srgbClr val="003562"/>
                  </a:solidFill>
                </a:endParaRPr>
              </a:p>
            </p:txBody>
          </p:sp>
        </mc:Choice>
        <mc:Fallback xmlns="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366F4508-2BE8-976C-5B12-17902AC8F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365" y="2719488"/>
                <a:ext cx="137231" cy="246221"/>
              </a:xfrm>
              <a:prstGeom prst="rect">
                <a:avLst/>
              </a:prstGeom>
              <a:blipFill>
                <a:blip r:embed="rId25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Gerader Verbinder 24">
            <a:extLst>
              <a:ext uri="{FF2B5EF4-FFF2-40B4-BE49-F238E27FC236}">
                <a16:creationId xmlns:a16="http://schemas.microsoft.com/office/drawing/2014/main" id="{AE074966-3F2E-FBFD-7D4C-C3AD79DF1228}"/>
              </a:ext>
            </a:extLst>
          </p:cNvPr>
          <p:cNvCxnSpPr>
            <a:cxnSpLocks/>
          </p:cNvCxnSpPr>
          <p:nvPr/>
        </p:nvCxnSpPr>
        <p:spPr>
          <a:xfrm flipH="1" flipV="1">
            <a:off x="5988896" y="3174428"/>
            <a:ext cx="33646" cy="113571"/>
          </a:xfrm>
          <a:prstGeom prst="line">
            <a:avLst/>
          </a:prstGeom>
          <a:ln w="1905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809C7D9C-D378-FB0C-C0A6-3671656ED988}"/>
                  </a:ext>
                </a:extLst>
              </p:cNvPr>
              <p:cNvSpPr txBox="1"/>
              <p:nvPr/>
            </p:nvSpPr>
            <p:spPr>
              <a:xfrm>
                <a:off x="5893294" y="2976485"/>
                <a:ext cx="1372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i="1" dirty="0" smtClean="0">
                          <a:solidFill>
                            <a:srgbClr val="00356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000" dirty="0">
                  <a:solidFill>
                    <a:srgbClr val="003562"/>
                  </a:solidFill>
                </a:endParaRPr>
              </a:p>
            </p:txBody>
          </p:sp>
        </mc:Choice>
        <mc:Fallback xmlns=""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809C7D9C-D378-FB0C-C0A6-3671656ED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94" y="2976485"/>
                <a:ext cx="137231" cy="246221"/>
              </a:xfrm>
              <a:prstGeom prst="rect">
                <a:avLst/>
              </a:prstGeom>
              <a:blipFill>
                <a:blip r:embed="rId26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Gerader Verbinder 24">
            <a:extLst>
              <a:ext uri="{FF2B5EF4-FFF2-40B4-BE49-F238E27FC236}">
                <a16:creationId xmlns:a16="http://schemas.microsoft.com/office/drawing/2014/main" id="{2DE706AE-3365-B42B-DD72-47310A649168}"/>
              </a:ext>
            </a:extLst>
          </p:cNvPr>
          <p:cNvCxnSpPr>
            <a:cxnSpLocks/>
          </p:cNvCxnSpPr>
          <p:nvPr/>
        </p:nvCxnSpPr>
        <p:spPr>
          <a:xfrm flipH="1" flipV="1">
            <a:off x="8680440" y="2577729"/>
            <a:ext cx="33646" cy="113571"/>
          </a:xfrm>
          <a:prstGeom prst="line">
            <a:avLst/>
          </a:prstGeom>
          <a:ln w="1905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02E959B2-9744-EC93-DB83-BEDE5B63C942}"/>
                  </a:ext>
                </a:extLst>
              </p:cNvPr>
              <p:cNvSpPr txBox="1"/>
              <p:nvPr/>
            </p:nvSpPr>
            <p:spPr>
              <a:xfrm>
                <a:off x="8584838" y="2379786"/>
                <a:ext cx="1372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i="1" dirty="0" smtClean="0">
                          <a:solidFill>
                            <a:srgbClr val="00356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000" dirty="0">
                  <a:solidFill>
                    <a:srgbClr val="003562"/>
                  </a:solidFill>
                </a:endParaRPr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02E959B2-9744-EC93-DB83-BEDE5B63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38" y="2379786"/>
                <a:ext cx="137231" cy="246221"/>
              </a:xfrm>
              <a:prstGeom prst="rect">
                <a:avLst/>
              </a:prstGeom>
              <a:blipFill>
                <a:blip r:embed="rId27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feld 100">
            <a:extLst>
              <a:ext uri="{FF2B5EF4-FFF2-40B4-BE49-F238E27FC236}">
                <a16:creationId xmlns:a16="http://schemas.microsoft.com/office/drawing/2014/main" id="{01DE6966-E097-2C74-369E-FB753ADC3619}"/>
              </a:ext>
            </a:extLst>
          </p:cNvPr>
          <p:cNvSpPr txBox="1"/>
          <p:nvPr/>
        </p:nvSpPr>
        <p:spPr>
          <a:xfrm>
            <a:off x="232533" y="1152873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rgbClr val="C00000"/>
                </a:solidFill>
              </a:rPr>
              <a:t>Insecure</a:t>
            </a:r>
            <a:r>
              <a:rPr lang="de-DE" sz="1400" b="1" dirty="0">
                <a:solidFill>
                  <a:srgbClr val="C00000"/>
                </a:solidFill>
              </a:rPr>
              <a:t> Circuit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7FE10426-3112-BA4C-90E1-69B744E701FB}"/>
              </a:ext>
            </a:extLst>
          </p:cNvPr>
          <p:cNvSpPr txBox="1"/>
          <p:nvPr/>
        </p:nvSpPr>
        <p:spPr>
          <a:xfrm>
            <a:off x="5553446" y="1153386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rgbClr val="406D23"/>
                </a:solidFill>
              </a:rPr>
              <a:t>Protected</a:t>
            </a:r>
            <a:r>
              <a:rPr lang="de-DE" sz="1400" b="1" dirty="0">
                <a:solidFill>
                  <a:srgbClr val="406D23"/>
                </a:solidFill>
              </a:rPr>
              <a:t> Circuit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33DACEC-4A16-B597-8CB7-375976D28760}"/>
              </a:ext>
            </a:extLst>
          </p:cNvPr>
          <p:cNvSpPr txBox="1"/>
          <p:nvPr/>
        </p:nvSpPr>
        <p:spPr>
          <a:xfrm>
            <a:off x="3651933" y="3560518"/>
            <a:ext cx="1784163" cy="1061829"/>
          </a:xfrm>
          <a:prstGeom prst="rect">
            <a:avLst/>
          </a:prstGeom>
          <a:noFill/>
          <a:ln w="25400">
            <a:solidFill>
              <a:srgbClr val="0035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3562"/>
                </a:solidFill>
              </a:rPr>
              <a:t>Replace insecure gates by secure gadgets</a:t>
            </a:r>
          </a:p>
          <a:p>
            <a:endParaRPr lang="en-US" sz="1050" dirty="0">
              <a:solidFill>
                <a:srgbClr val="003562"/>
              </a:solidFill>
            </a:endParaRPr>
          </a:p>
          <a:p>
            <a:r>
              <a:rPr lang="en-US" sz="1050" dirty="0">
                <a:solidFill>
                  <a:srgbClr val="003562"/>
                </a:solidFill>
              </a:rPr>
              <a:t>Share inputs and outputs</a:t>
            </a:r>
          </a:p>
          <a:p>
            <a:endParaRPr lang="en-US" sz="1050" dirty="0">
              <a:solidFill>
                <a:srgbClr val="003562"/>
              </a:solidFill>
            </a:endParaRPr>
          </a:p>
          <a:p>
            <a:r>
              <a:rPr lang="en-US" sz="1050" dirty="0">
                <a:solidFill>
                  <a:srgbClr val="003562"/>
                </a:solidFill>
              </a:rPr>
              <a:t>Maintain timing (pipelining)</a:t>
            </a:r>
          </a:p>
        </p:txBody>
      </p:sp>
    </p:spTree>
    <p:extLst>
      <p:ext uri="{BB962C8B-B14F-4D97-AF65-F5344CB8AC3E}">
        <p14:creationId xmlns:p14="http://schemas.microsoft.com/office/powerpoint/2010/main" val="1825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6" grpId="0"/>
      <p:bldP spid="57" grpId="0"/>
      <p:bldP spid="64" grpId="0" animBg="1"/>
      <p:bldP spid="65" grpId="0"/>
      <p:bldP spid="66" grpId="0"/>
      <p:bldP spid="67" grpId="0"/>
      <p:bldP spid="68" grpId="0"/>
      <p:bldP spid="69" grpId="0"/>
      <p:bldP spid="92" grpId="0"/>
      <p:bldP spid="94" grpId="0"/>
      <p:bldP spid="96" grpId="0"/>
      <p:bldP spid="98" grpId="0"/>
      <p:bldP spid="100" grpId="0"/>
      <p:bldP spid="102" grpId="0"/>
      <p:bldP spid="10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74FC4D-A898-045B-E74F-D8B81BE2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Side-Channel Attacks – Composability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0673FD-AA6A-9001-B9E3-98745B455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DFCB-4E30-413C-8F78-A15100BE114D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4B973-8325-D248-6F8E-6312E8D2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EF8520-1C81-86D8-7233-74566607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en-US" smtClean="0"/>
              <a:pPr/>
              <a:t>23</a:t>
            </a:fld>
            <a:r>
              <a:rPr lang="en-US" dirty="0"/>
              <a:t> 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E54B82-8FD6-0CB4-32E2-471331F8BD21}"/>
              </a:ext>
            </a:extLst>
          </p:cNvPr>
          <p:cNvCxnSpPr>
            <a:cxnSpLocks/>
          </p:cNvCxnSpPr>
          <p:nvPr/>
        </p:nvCxnSpPr>
        <p:spPr>
          <a:xfrm>
            <a:off x="4257574" y="1425582"/>
            <a:ext cx="0" cy="35547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B60BF89-B73D-7CF1-B029-302343B4AFCA}"/>
              </a:ext>
            </a:extLst>
          </p:cNvPr>
          <p:cNvCxnSpPr>
            <a:cxnSpLocks/>
          </p:cNvCxnSpPr>
          <p:nvPr/>
        </p:nvCxnSpPr>
        <p:spPr>
          <a:xfrm>
            <a:off x="4126466" y="1426180"/>
            <a:ext cx="0" cy="361588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9C044B8-1815-9CFA-CE3F-D53F00510350}"/>
              </a:ext>
            </a:extLst>
          </p:cNvPr>
          <p:cNvCxnSpPr>
            <a:cxnSpLocks/>
          </p:cNvCxnSpPr>
          <p:nvPr/>
        </p:nvCxnSpPr>
        <p:spPr>
          <a:xfrm>
            <a:off x="4385893" y="1425582"/>
            <a:ext cx="604" cy="35547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FD4D2AC-5110-653B-EA1B-ADFC96CC30A3}"/>
              </a:ext>
            </a:extLst>
          </p:cNvPr>
          <p:cNvCxnSpPr>
            <a:cxnSpLocks/>
          </p:cNvCxnSpPr>
          <p:nvPr/>
        </p:nvCxnSpPr>
        <p:spPr>
          <a:xfrm>
            <a:off x="5025023" y="1425582"/>
            <a:ext cx="0" cy="361419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0E993DD-36AD-9EFE-8FF5-EB523B5DD214}"/>
              </a:ext>
            </a:extLst>
          </p:cNvPr>
          <p:cNvCxnSpPr>
            <a:cxnSpLocks/>
          </p:cNvCxnSpPr>
          <p:nvPr/>
        </p:nvCxnSpPr>
        <p:spPr>
          <a:xfrm>
            <a:off x="4898285" y="1426187"/>
            <a:ext cx="0" cy="36081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A3B40D6-853C-D8F9-5A28-C58F4E957747}"/>
              </a:ext>
            </a:extLst>
          </p:cNvPr>
          <p:cNvCxnSpPr>
            <a:cxnSpLocks/>
          </p:cNvCxnSpPr>
          <p:nvPr/>
        </p:nvCxnSpPr>
        <p:spPr>
          <a:xfrm>
            <a:off x="5156131" y="1425582"/>
            <a:ext cx="0" cy="361419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36DB5CE-5734-3DBB-604B-2F38A769431C}"/>
              </a:ext>
            </a:extLst>
          </p:cNvPr>
          <p:cNvCxnSpPr>
            <a:cxnSpLocks/>
          </p:cNvCxnSpPr>
          <p:nvPr/>
        </p:nvCxnSpPr>
        <p:spPr>
          <a:xfrm>
            <a:off x="1289818" y="1420242"/>
            <a:ext cx="0" cy="36081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DB8AB85-0B5D-693D-E4B9-417717E48131}"/>
              </a:ext>
            </a:extLst>
          </p:cNvPr>
          <p:cNvCxnSpPr>
            <a:cxnSpLocks/>
          </p:cNvCxnSpPr>
          <p:nvPr/>
        </p:nvCxnSpPr>
        <p:spPr>
          <a:xfrm>
            <a:off x="1160895" y="1420242"/>
            <a:ext cx="0" cy="36081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DA2E06F-B697-8433-6B6C-F3B3CFF5442B}"/>
              </a:ext>
            </a:extLst>
          </p:cNvPr>
          <p:cNvCxnSpPr>
            <a:cxnSpLocks/>
          </p:cNvCxnSpPr>
          <p:nvPr/>
        </p:nvCxnSpPr>
        <p:spPr>
          <a:xfrm>
            <a:off x="1418741" y="1420242"/>
            <a:ext cx="0" cy="36081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41E1D2A-91EE-8175-78CA-B9804317DBD7}"/>
              </a:ext>
            </a:extLst>
          </p:cNvPr>
          <p:cNvCxnSpPr>
            <a:cxnSpLocks/>
          </p:cNvCxnSpPr>
          <p:nvPr/>
        </p:nvCxnSpPr>
        <p:spPr>
          <a:xfrm>
            <a:off x="2059452" y="1420242"/>
            <a:ext cx="0" cy="366759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A0EE055-B123-A1AF-02C7-98A872F8D2E3}"/>
              </a:ext>
            </a:extLst>
          </p:cNvPr>
          <p:cNvCxnSpPr>
            <a:cxnSpLocks/>
          </p:cNvCxnSpPr>
          <p:nvPr/>
        </p:nvCxnSpPr>
        <p:spPr>
          <a:xfrm>
            <a:off x="1930529" y="1420242"/>
            <a:ext cx="0" cy="366759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456F4C8-6579-CC76-6C1B-C32733203CEE}"/>
              </a:ext>
            </a:extLst>
          </p:cNvPr>
          <p:cNvCxnSpPr>
            <a:cxnSpLocks/>
          </p:cNvCxnSpPr>
          <p:nvPr/>
        </p:nvCxnSpPr>
        <p:spPr>
          <a:xfrm>
            <a:off x="2188375" y="1420242"/>
            <a:ext cx="0" cy="366759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76D13A2-E968-D917-98B9-8BF31FBE0AD9}"/>
              </a:ext>
            </a:extLst>
          </p:cNvPr>
          <p:cNvGrpSpPr/>
          <p:nvPr/>
        </p:nvGrpSpPr>
        <p:grpSpPr>
          <a:xfrm>
            <a:off x="821095" y="1008739"/>
            <a:ext cx="216000" cy="648040"/>
            <a:chOff x="2952000" y="1656000"/>
            <a:chExt cx="216000" cy="648040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A82DC984-2A68-F8A8-CB5D-C295A1A3671E}"/>
                </a:ext>
              </a:extLst>
            </p:cNvPr>
            <p:cNvCxnSpPr/>
            <p:nvPr/>
          </p:nvCxnSpPr>
          <p:spPr>
            <a:xfrm>
              <a:off x="2952000" y="1656000"/>
              <a:ext cx="0" cy="144000"/>
            </a:xfrm>
            <a:prstGeom prst="line">
              <a:avLst/>
            </a:prstGeom>
            <a:ln w="254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CAD7DFB3-A853-28C7-1BAF-439A6952B6E6}"/>
                </a:ext>
              </a:extLst>
            </p:cNvPr>
            <p:cNvCxnSpPr/>
            <p:nvPr/>
          </p:nvCxnSpPr>
          <p:spPr>
            <a:xfrm>
              <a:off x="3168000" y="1656000"/>
              <a:ext cx="0" cy="144000"/>
            </a:xfrm>
            <a:prstGeom prst="line">
              <a:avLst/>
            </a:prstGeom>
            <a:ln w="254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43DE083D-1030-7D6F-137D-0D3209F3B0C3}"/>
                </a:ext>
              </a:extLst>
            </p:cNvPr>
            <p:cNvCxnSpPr/>
            <p:nvPr/>
          </p:nvCxnSpPr>
          <p:spPr>
            <a:xfrm>
              <a:off x="3060000" y="2160040"/>
              <a:ext cx="0" cy="144000"/>
            </a:xfrm>
            <a:prstGeom prst="line">
              <a:avLst/>
            </a:prstGeom>
            <a:ln w="254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85960D91-643E-4C1B-6E77-8ACF4F4B26DE}"/>
              </a:ext>
            </a:extLst>
          </p:cNvPr>
          <p:cNvSpPr txBox="1"/>
          <p:nvPr/>
        </p:nvSpPr>
        <p:spPr>
          <a:xfrm>
            <a:off x="-252536" y="828000"/>
            <a:ext cx="3960436" cy="4770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524000" indent="-1524000" algn="ctr"/>
            <a:r>
              <a:rPr lang="en-US" sz="1400" b="1" dirty="0">
                <a:solidFill>
                  <a:srgbClr val="003560"/>
                </a:solidFill>
              </a:rPr>
              <a:t>PNI [BBD+15]</a:t>
            </a:r>
          </a:p>
          <a:p>
            <a:pPr marL="1524000" indent="-1524000"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Probe Non-Interference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AEE01B9-BAE6-495B-4CEE-AAEE468DFB10}"/>
              </a:ext>
            </a:extLst>
          </p:cNvPr>
          <p:cNvSpPr txBox="1"/>
          <p:nvPr/>
        </p:nvSpPr>
        <p:spPr>
          <a:xfrm>
            <a:off x="2706691" y="828000"/>
            <a:ext cx="3887954" cy="4770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524000" indent="-1524000" algn="ctr"/>
            <a:r>
              <a:rPr lang="en-US" sz="1400" b="1" dirty="0">
                <a:solidFill>
                  <a:srgbClr val="003560"/>
                </a:solidFill>
              </a:rPr>
              <a:t>PSNI [BBD+16]</a:t>
            </a:r>
          </a:p>
          <a:p>
            <a:pPr marL="1524000" indent="-1524000"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Probe Strong Non-Interference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37CD333-2D7E-E141-3A82-8EDFDA3708AC}"/>
              </a:ext>
            </a:extLst>
          </p:cNvPr>
          <p:cNvGrpSpPr>
            <a:grpSpLocks noChangeAspect="1"/>
          </p:cNvGrpSpPr>
          <p:nvPr/>
        </p:nvGrpSpPr>
        <p:grpSpPr>
          <a:xfrm>
            <a:off x="956507" y="1779668"/>
            <a:ext cx="1440160" cy="1440000"/>
            <a:chOff x="1046025" y="940966"/>
            <a:chExt cx="864096" cy="86400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9621CE-D8F3-FBF3-F185-DA72044673C8}"/>
                </a:ext>
              </a:extLst>
            </p:cNvPr>
            <p:cNvSpPr/>
            <p:nvPr/>
          </p:nvSpPr>
          <p:spPr>
            <a:xfrm>
              <a:off x="1046025" y="940966"/>
              <a:ext cx="864096" cy="864000"/>
            </a:xfrm>
            <a:prstGeom prst="rect">
              <a:avLst/>
            </a:prstGeom>
            <a:solidFill>
              <a:srgbClr val="003560"/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1BF033E6-16E8-4494-A65B-954A9904F84B}"/>
                </a:ext>
              </a:extLst>
            </p:cNvPr>
            <p:cNvGrpSpPr/>
            <p:nvPr/>
          </p:nvGrpSpPr>
          <p:grpSpPr>
            <a:xfrm>
              <a:off x="1181151" y="963759"/>
              <a:ext cx="360040" cy="648040"/>
              <a:chOff x="2880000" y="1656000"/>
              <a:chExt cx="360040" cy="648040"/>
            </a:xfrm>
          </p:grpSpPr>
          <p:sp>
            <p:nvSpPr>
              <p:cNvPr id="38" name="Flussdiagramm: Verzögerung 37">
                <a:extLst>
                  <a:ext uri="{FF2B5EF4-FFF2-40B4-BE49-F238E27FC236}">
                    <a16:creationId xmlns:a16="http://schemas.microsoft.com/office/drawing/2014/main" id="{497DECCE-5361-2C2D-451D-FA06A1A298FD}"/>
                  </a:ext>
                </a:extLst>
              </p:cNvPr>
              <p:cNvSpPr/>
              <p:nvPr/>
            </p:nvSpPr>
            <p:spPr>
              <a:xfrm rot="5400000">
                <a:off x="2880000" y="1800000"/>
                <a:ext cx="360040" cy="360040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57D43DB7-BCFB-B76A-5472-7BA59B48CC40}"/>
                  </a:ext>
                </a:extLst>
              </p:cNvPr>
              <p:cNvCxnSpPr/>
              <p:nvPr/>
            </p:nvCxnSpPr>
            <p:spPr>
              <a:xfrm>
                <a:off x="2952000" y="165600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B2242F04-8074-8318-B81B-609AEA2FEC01}"/>
                  </a:ext>
                </a:extLst>
              </p:cNvPr>
              <p:cNvCxnSpPr/>
              <p:nvPr/>
            </p:nvCxnSpPr>
            <p:spPr>
              <a:xfrm>
                <a:off x="3168000" y="165600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9CC511B6-D768-2321-C779-0CF35C96E490}"/>
                  </a:ext>
                </a:extLst>
              </p:cNvPr>
              <p:cNvCxnSpPr/>
              <p:nvPr/>
            </p:nvCxnSpPr>
            <p:spPr>
              <a:xfrm>
                <a:off x="3060000" y="216004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EA167FDE-84CD-3419-910D-2C18156BD007}"/>
                </a:ext>
              </a:extLst>
            </p:cNvPr>
            <p:cNvGrpSpPr/>
            <p:nvPr/>
          </p:nvGrpSpPr>
          <p:grpSpPr>
            <a:xfrm>
              <a:off x="1443043" y="1300296"/>
              <a:ext cx="360040" cy="447687"/>
              <a:chOff x="1385315" y="1787822"/>
              <a:chExt cx="360040" cy="447687"/>
            </a:xfrm>
          </p:grpSpPr>
          <p:sp>
            <p:nvSpPr>
              <p:cNvPr id="36" name="Pfeil: 180-Grad 35">
                <a:extLst>
                  <a:ext uri="{FF2B5EF4-FFF2-40B4-BE49-F238E27FC236}">
                    <a16:creationId xmlns:a16="http://schemas.microsoft.com/office/drawing/2014/main" id="{477B4966-1A51-E144-E9D7-7EF7AB11A461}"/>
                  </a:ext>
                </a:extLst>
              </p:cNvPr>
              <p:cNvSpPr/>
              <p:nvPr/>
            </p:nvSpPr>
            <p:spPr>
              <a:xfrm>
                <a:off x="1421656" y="1787822"/>
                <a:ext cx="288000" cy="384395"/>
              </a:xfrm>
              <a:prstGeom prst="uturnArrow">
                <a:avLst>
                  <a:gd name="adj1" fmla="val 14292"/>
                  <a:gd name="adj2" fmla="val 6733"/>
                  <a:gd name="adj3" fmla="val 0"/>
                  <a:gd name="adj4" fmla="val 43750"/>
                  <a:gd name="adj5" fmla="val 75000"/>
                </a:avLst>
              </a:prstGeom>
              <a:solidFill>
                <a:schemeClr val="bg1"/>
              </a:solidFill>
              <a:ln w="127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993C4952-BB26-6E18-5C9C-5310F43602C4}"/>
                  </a:ext>
                </a:extLst>
              </p:cNvPr>
              <p:cNvSpPr/>
              <p:nvPr/>
            </p:nvSpPr>
            <p:spPr>
              <a:xfrm>
                <a:off x="1385315" y="1983509"/>
                <a:ext cx="360040" cy="252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</p:grp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BA4ACEC-69DA-5970-DAB1-B6F896996283}"/>
              </a:ext>
            </a:extLst>
          </p:cNvPr>
          <p:cNvGrpSpPr>
            <a:grpSpLocks noChangeAspect="1"/>
          </p:cNvGrpSpPr>
          <p:nvPr/>
        </p:nvGrpSpPr>
        <p:grpSpPr>
          <a:xfrm>
            <a:off x="3930588" y="1779668"/>
            <a:ext cx="1440160" cy="1440000"/>
            <a:chOff x="1046025" y="940966"/>
            <a:chExt cx="864096" cy="864000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5FB35A1-DED9-DDEF-FEF5-C3E01C5AD56A}"/>
                </a:ext>
              </a:extLst>
            </p:cNvPr>
            <p:cNvSpPr/>
            <p:nvPr/>
          </p:nvSpPr>
          <p:spPr>
            <a:xfrm>
              <a:off x="1046025" y="940966"/>
              <a:ext cx="864096" cy="864000"/>
            </a:xfrm>
            <a:prstGeom prst="rect">
              <a:avLst/>
            </a:prstGeom>
            <a:solidFill>
              <a:srgbClr val="003560"/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B3245ACD-B224-C793-6BBE-B34EB5A0FF5A}"/>
                </a:ext>
              </a:extLst>
            </p:cNvPr>
            <p:cNvGrpSpPr/>
            <p:nvPr/>
          </p:nvGrpSpPr>
          <p:grpSpPr>
            <a:xfrm>
              <a:off x="1181151" y="963759"/>
              <a:ext cx="360040" cy="648040"/>
              <a:chOff x="2880000" y="1656000"/>
              <a:chExt cx="360040" cy="648040"/>
            </a:xfrm>
          </p:grpSpPr>
          <p:sp>
            <p:nvSpPr>
              <p:cNvPr id="48" name="Flussdiagramm: Verzögerung 47">
                <a:extLst>
                  <a:ext uri="{FF2B5EF4-FFF2-40B4-BE49-F238E27FC236}">
                    <a16:creationId xmlns:a16="http://schemas.microsoft.com/office/drawing/2014/main" id="{6A6A21F1-DFB3-73CF-4DB6-DA89EDE39B86}"/>
                  </a:ext>
                </a:extLst>
              </p:cNvPr>
              <p:cNvSpPr/>
              <p:nvPr/>
            </p:nvSpPr>
            <p:spPr>
              <a:xfrm rot="5400000">
                <a:off x="2880000" y="1800000"/>
                <a:ext cx="360040" cy="360040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71951358-88C6-069C-1634-563184ACFE1E}"/>
                  </a:ext>
                </a:extLst>
              </p:cNvPr>
              <p:cNvCxnSpPr/>
              <p:nvPr/>
            </p:nvCxnSpPr>
            <p:spPr>
              <a:xfrm>
                <a:off x="2952000" y="165600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037784E0-53F0-7EE9-1F23-CDB3243C4EA1}"/>
                  </a:ext>
                </a:extLst>
              </p:cNvPr>
              <p:cNvCxnSpPr/>
              <p:nvPr/>
            </p:nvCxnSpPr>
            <p:spPr>
              <a:xfrm>
                <a:off x="3168000" y="165600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275843D6-0D87-B662-F5D5-7AAB77383AB5}"/>
                  </a:ext>
                </a:extLst>
              </p:cNvPr>
              <p:cNvCxnSpPr/>
              <p:nvPr/>
            </p:nvCxnSpPr>
            <p:spPr>
              <a:xfrm>
                <a:off x="3060000" y="216004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A4321AE5-E09E-55F5-A2AB-7608710DC1A4}"/>
                </a:ext>
              </a:extLst>
            </p:cNvPr>
            <p:cNvGrpSpPr/>
            <p:nvPr/>
          </p:nvGrpSpPr>
          <p:grpSpPr>
            <a:xfrm>
              <a:off x="1443043" y="1300296"/>
              <a:ext cx="360040" cy="447687"/>
              <a:chOff x="1385315" y="1787822"/>
              <a:chExt cx="360040" cy="447687"/>
            </a:xfrm>
          </p:grpSpPr>
          <p:sp>
            <p:nvSpPr>
              <p:cNvPr id="46" name="Pfeil: 180-Grad 45">
                <a:extLst>
                  <a:ext uri="{FF2B5EF4-FFF2-40B4-BE49-F238E27FC236}">
                    <a16:creationId xmlns:a16="http://schemas.microsoft.com/office/drawing/2014/main" id="{4E52F263-4EB2-E051-C606-0F1CAC5966A1}"/>
                  </a:ext>
                </a:extLst>
              </p:cNvPr>
              <p:cNvSpPr/>
              <p:nvPr/>
            </p:nvSpPr>
            <p:spPr>
              <a:xfrm>
                <a:off x="1421656" y="1787822"/>
                <a:ext cx="288000" cy="384395"/>
              </a:xfrm>
              <a:prstGeom prst="uturnArrow">
                <a:avLst>
                  <a:gd name="adj1" fmla="val 14292"/>
                  <a:gd name="adj2" fmla="val 6733"/>
                  <a:gd name="adj3" fmla="val 0"/>
                  <a:gd name="adj4" fmla="val 43750"/>
                  <a:gd name="adj5" fmla="val 75000"/>
                </a:avLst>
              </a:prstGeom>
              <a:solidFill>
                <a:schemeClr val="bg1"/>
              </a:solidFill>
              <a:ln w="127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sp>
            <p:nvSpPr>
              <p:cNvPr id="47" name="Rechteck: abgerundete Ecken 46">
                <a:extLst>
                  <a:ext uri="{FF2B5EF4-FFF2-40B4-BE49-F238E27FC236}">
                    <a16:creationId xmlns:a16="http://schemas.microsoft.com/office/drawing/2014/main" id="{EF2A9B6A-A996-4F88-0DDE-E4B0941EE028}"/>
                  </a:ext>
                </a:extLst>
              </p:cNvPr>
              <p:cNvSpPr/>
              <p:nvPr/>
            </p:nvSpPr>
            <p:spPr>
              <a:xfrm>
                <a:off x="1385315" y="1983509"/>
                <a:ext cx="360040" cy="252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</p:grpSp>
      </p:grp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8F6D038-5003-F885-B6FB-23B1D8399ADC}"/>
              </a:ext>
            </a:extLst>
          </p:cNvPr>
          <p:cNvCxnSpPr>
            <a:stCxn id="33" idx="2"/>
          </p:cNvCxnSpPr>
          <p:nvPr/>
        </p:nvCxnSpPr>
        <p:spPr>
          <a:xfrm>
            <a:off x="1676587" y="3219668"/>
            <a:ext cx="0" cy="36081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5CD3A251-0DE7-FCDC-F177-73198BF81F4F}"/>
              </a:ext>
            </a:extLst>
          </p:cNvPr>
          <p:cNvCxnSpPr/>
          <p:nvPr/>
        </p:nvCxnSpPr>
        <p:spPr>
          <a:xfrm>
            <a:off x="1547664" y="3219668"/>
            <a:ext cx="0" cy="36081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369C678-6658-9973-5C28-54CE2FE2DA5D}"/>
              </a:ext>
            </a:extLst>
          </p:cNvPr>
          <p:cNvCxnSpPr/>
          <p:nvPr/>
        </p:nvCxnSpPr>
        <p:spPr>
          <a:xfrm>
            <a:off x="1805510" y="3223587"/>
            <a:ext cx="0" cy="36081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05EF9874-6E6E-1EAE-60CC-29F5CABF4679}"/>
              </a:ext>
            </a:extLst>
          </p:cNvPr>
          <p:cNvCxnSpPr>
            <a:cxnSpLocks/>
          </p:cNvCxnSpPr>
          <p:nvPr/>
        </p:nvCxnSpPr>
        <p:spPr>
          <a:xfrm>
            <a:off x="4626942" y="3210075"/>
            <a:ext cx="0" cy="36081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2F2E815E-1B2D-DEDA-8711-A9B6634A6066}"/>
              </a:ext>
            </a:extLst>
          </p:cNvPr>
          <p:cNvCxnSpPr>
            <a:cxnSpLocks/>
          </p:cNvCxnSpPr>
          <p:nvPr/>
        </p:nvCxnSpPr>
        <p:spPr>
          <a:xfrm flipH="1">
            <a:off x="4497664" y="3210075"/>
            <a:ext cx="355" cy="36081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BD82F769-15FE-B8A8-D9EE-B5BCCA9C1F1C}"/>
              </a:ext>
            </a:extLst>
          </p:cNvPr>
          <p:cNvCxnSpPr>
            <a:cxnSpLocks/>
          </p:cNvCxnSpPr>
          <p:nvPr/>
        </p:nvCxnSpPr>
        <p:spPr>
          <a:xfrm>
            <a:off x="4755865" y="3213994"/>
            <a:ext cx="0" cy="356895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9900B173-9059-B17E-78FA-F8EAA7BE88AE}"/>
                  </a:ext>
                </a:extLst>
              </p:cNvPr>
              <p:cNvSpPr txBox="1"/>
              <p:nvPr/>
            </p:nvSpPr>
            <p:spPr>
              <a:xfrm>
                <a:off x="817615" y="3686641"/>
                <a:ext cx="17281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9900B173-9059-B17E-78FA-F8EAA7BE8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5" y="3686641"/>
                <a:ext cx="1728192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261B0D52-DF7A-87BF-E87B-C7CEC7AFEFD5}"/>
                  </a:ext>
                </a:extLst>
              </p:cNvPr>
              <p:cNvSpPr txBox="1"/>
              <p:nvPr/>
            </p:nvSpPr>
            <p:spPr>
              <a:xfrm>
                <a:off x="2339752" y="3686641"/>
                <a:ext cx="45743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261B0D52-DF7A-87BF-E87B-C7CEC7AFE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686641"/>
                <a:ext cx="457438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51F287F-2F6F-E560-32C4-2F73FF76C491}"/>
                  </a:ext>
                </a:extLst>
              </p:cNvPr>
              <p:cNvSpPr txBox="1"/>
              <p:nvPr/>
            </p:nvSpPr>
            <p:spPr>
              <a:xfrm>
                <a:off x="3451032" y="1966006"/>
                <a:ext cx="3847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51F287F-2F6F-E560-32C4-2F73FF76C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032" y="1966006"/>
                <a:ext cx="38477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5A0BDAD3-3DA7-0FEE-55B6-F2C366D47E15}"/>
                  </a:ext>
                </a:extLst>
              </p:cNvPr>
              <p:cNvSpPr txBox="1"/>
              <p:nvPr/>
            </p:nvSpPr>
            <p:spPr>
              <a:xfrm>
                <a:off x="4892318" y="3195604"/>
                <a:ext cx="3847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5A0BDAD3-3DA7-0FEE-55B6-F2C366D47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318" y="3195604"/>
                <a:ext cx="38477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9DFC798-0626-87D0-65D3-8F38416410DF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35646" y="1957595"/>
            <a:ext cx="540000" cy="530191"/>
            <a:chOff x="1691680" y="1969493"/>
            <a:chExt cx="393378" cy="38623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EB55FA4-C792-EAF2-79A1-D3C3652856A1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55EF7B8-423B-EAA5-AFF2-34148B4F0B9C}"/>
                </a:ext>
              </a:extLst>
            </p:cNvPr>
            <p:cNvCxnSpPr>
              <a:stCxn id="10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1BD4E9E2-F424-8E33-AC0D-394A1B138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A0B2442-7648-266F-AA6B-7E3719303C04}"/>
              </a:ext>
            </a:extLst>
          </p:cNvPr>
          <p:cNvGrpSpPr>
            <a:grpSpLocks noChangeAspect="1"/>
          </p:cNvGrpSpPr>
          <p:nvPr/>
        </p:nvGrpSpPr>
        <p:grpSpPr>
          <a:xfrm>
            <a:off x="2036398" y="2253974"/>
            <a:ext cx="540000" cy="530191"/>
            <a:chOff x="1691680" y="1969493"/>
            <a:chExt cx="393378" cy="386233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57A77F62-8B07-B36A-2B8E-9B64A37E3820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C5E4D54-83DF-F14D-51D4-827FBD91E688}"/>
                </a:ext>
              </a:extLst>
            </p:cNvPr>
            <p:cNvCxnSpPr>
              <a:stCxn id="16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FB7DC58E-8367-F0F2-1123-6D825E05D6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0289BD03-FA71-C3D8-DCD4-8A279EA1FCE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3715389" y="1942470"/>
            <a:ext cx="540000" cy="530191"/>
            <a:chOff x="1691680" y="1969493"/>
            <a:chExt cx="393378" cy="386233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68D0F65C-FA66-DF60-B981-ACD7C7CA29B4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E0D2CE4B-B410-74CC-315A-1B1B02DCAE3D}"/>
                </a:ext>
              </a:extLst>
            </p:cNvPr>
            <p:cNvCxnSpPr>
              <a:stCxn id="70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949994E-E393-D994-0D02-7C6A5868C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8B45D89-A850-D199-C914-C2C812EF7CEE}"/>
              </a:ext>
            </a:extLst>
          </p:cNvPr>
          <p:cNvGrpSpPr>
            <a:grpSpLocks noChangeAspect="1"/>
          </p:cNvGrpSpPr>
          <p:nvPr/>
        </p:nvGrpSpPr>
        <p:grpSpPr>
          <a:xfrm>
            <a:off x="4664798" y="2965606"/>
            <a:ext cx="540000" cy="530191"/>
            <a:chOff x="1691680" y="1969493"/>
            <a:chExt cx="393378" cy="386233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35FC8DE5-53D6-83CF-CBE0-5B5BB0DB60CD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A5848B77-9138-45A1-D917-0489A9E34D0E}"/>
                </a:ext>
              </a:extLst>
            </p:cNvPr>
            <p:cNvCxnSpPr>
              <a:stCxn id="74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ED6A81E6-1F94-CB7C-EBF4-0AA00A6E4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Gerader Verbinder 7">
            <a:extLst>
              <a:ext uri="{FF2B5EF4-FFF2-40B4-BE49-F238E27FC236}">
                <a16:creationId xmlns:a16="http://schemas.microsoft.com/office/drawing/2014/main" id="{B754B370-E2CB-B320-B4D6-358CD1F05B46}"/>
              </a:ext>
            </a:extLst>
          </p:cNvPr>
          <p:cNvCxnSpPr/>
          <p:nvPr/>
        </p:nvCxnSpPr>
        <p:spPr>
          <a:xfrm>
            <a:off x="6986215" y="1419622"/>
            <a:ext cx="0" cy="36172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8">
            <a:extLst>
              <a:ext uri="{FF2B5EF4-FFF2-40B4-BE49-F238E27FC236}">
                <a16:creationId xmlns:a16="http://schemas.microsoft.com/office/drawing/2014/main" id="{616FA7B9-AC21-2E62-0576-9943A43F0411}"/>
              </a:ext>
            </a:extLst>
          </p:cNvPr>
          <p:cNvCxnSpPr/>
          <p:nvPr/>
        </p:nvCxnSpPr>
        <p:spPr>
          <a:xfrm>
            <a:off x="6856933" y="1419622"/>
            <a:ext cx="0" cy="36172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9">
            <a:extLst>
              <a:ext uri="{FF2B5EF4-FFF2-40B4-BE49-F238E27FC236}">
                <a16:creationId xmlns:a16="http://schemas.microsoft.com/office/drawing/2014/main" id="{14D06DC0-E80B-22DD-8993-D21F7CF55DDF}"/>
              </a:ext>
            </a:extLst>
          </p:cNvPr>
          <p:cNvCxnSpPr/>
          <p:nvPr/>
        </p:nvCxnSpPr>
        <p:spPr>
          <a:xfrm>
            <a:off x="7115497" y="1419622"/>
            <a:ext cx="0" cy="36172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10">
            <a:extLst>
              <a:ext uri="{FF2B5EF4-FFF2-40B4-BE49-F238E27FC236}">
                <a16:creationId xmlns:a16="http://schemas.microsoft.com/office/drawing/2014/main" id="{781DA2F4-C61F-10F3-E3DD-CAB7D0311ED5}"/>
              </a:ext>
            </a:extLst>
          </p:cNvPr>
          <p:cNvCxnSpPr/>
          <p:nvPr/>
        </p:nvCxnSpPr>
        <p:spPr>
          <a:xfrm>
            <a:off x="7757991" y="1425582"/>
            <a:ext cx="0" cy="36172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11">
            <a:extLst>
              <a:ext uri="{FF2B5EF4-FFF2-40B4-BE49-F238E27FC236}">
                <a16:creationId xmlns:a16="http://schemas.microsoft.com/office/drawing/2014/main" id="{DAD04E3D-453A-F442-56AA-7BE80CE87971}"/>
              </a:ext>
            </a:extLst>
          </p:cNvPr>
          <p:cNvCxnSpPr/>
          <p:nvPr/>
        </p:nvCxnSpPr>
        <p:spPr>
          <a:xfrm>
            <a:off x="7628709" y="1425582"/>
            <a:ext cx="0" cy="36172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12">
            <a:extLst>
              <a:ext uri="{FF2B5EF4-FFF2-40B4-BE49-F238E27FC236}">
                <a16:creationId xmlns:a16="http://schemas.microsoft.com/office/drawing/2014/main" id="{E1EF76D9-656F-9214-80ED-09B1CB70DF44}"/>
              </a:ext>
            </a:extLst>
          </p:cNvPr>
          <p:cNvCxnSpPr/>
          <p:nvPr/>
        </p:nvCxnSpPr>
        <p:spPr>
          <a:xfrm>
            <a:off x="7887273" y="1425582"/>
            <a:ext cx="0" cy="36172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5FE5072F-1C34-0893-DF2C-30EA07B205A9}"/>
              </a:ext>
            </a:extLst>
          </p:cNvPr>
          <p:cNvGrpSpPr>
            <a:grpSpLocks noChangeAspect="1"/>
          </p:cNvGrpSpPr>
          <p:nvPr/>
        </p:nvGrpSpPr>
        <p:grpSpPr>
          <a:xfrm>
            <a:off x="6660510" y="1779955"/>
            <a:ext cx="1444168" cy="1443632"/>
            <a:chOff x="1046025" y="940966"/>
            <a:chExt cx="864096" cy="864000"/>
          </a:xfrm>
        </p:grpSpPr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AAF13D6-688F-0AF1-FC44-DE8483A9BD9D}"/>
                </a:ext>
              </a:extLst>
            </p:cNvPr>
            <p:cNvSpPr/>
            <p:nvPr/>
          </p:nvSpPr>
          <p:spPr>
            <a:xfrm>
              <a:off x="1046025" y="940966"/>
              <a:ext cx="864096" cy="864000"/>
            </a:xfrm>
            <a:prstGeom prst="rect">
              <a:avLst/>
            </a:prstGeom>
            <a:solidFill>
              <a:srgbClr val="003560"/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77A3FF74-A4DF-6E33-E8CD-87317C1A5912}"/>
                </a:ext>
              </a:extLst>
            </p:cNvPr>
            <p:cNvGrpSpPr/>
            <p:nvPr/>
          </p:nvGrpSpPr>
          <p:grpSpPr>
            <a:xfrm>
              <a:off x="1181151" y="963759"/>
              <a:ext cx="360040" cy="648040"/>
              <a:chOff x="2880000" y="1656000"/>
              <a:chExt cx="360040" cy="648040"/>
            </a:xfrm>
          </p:grpSpPr>
          <p:sp>
            <p:nvSpPr>
              <p:cNvPr id="84" name="Flussdiagramm: Verzögerung 32">
                <a:extLst>
                  <a:ext uri="{FF2B5EF4-FFF2-40B4-BE49-F238E27FC236}">
                    <a16:creationId xmlns:a16="http://schemas.microsoft.com/office/drawing/2014/main" id="{41EDD850-49D1-A5B0-F549-BD8A8CAD6FAB}"/>
                  </a:ext>
                </a:extLst>
              </p:cNvPr>
              <p:cNvSpPr/>
              <p:nvPr/>
            </p:nvSpPr>
            <p:spPr>
              <a:xfrm rot="5400000">
                <a:off x="2880000" y="1800000"/>
                <a:ext cx="360040" cy="360040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cxnSp>
            <p:nvCxnSpPr>
              <p:cNvPr id="85" name="Gerader Verbinder 33">
                <a:extLst>
                  <a:ext uri="{FF2B5EF4-FFF2-40B4-BE49-F238E27FC236}">
                    <a16:creationId xmlns:a16="http://schemas.microsoft.com/office/drawing/2014/main" id="{41D69FAB-65A2-45A1-ED36-3FA847BEF886}"/>
                  </a:ext>
                </a:extLst>
              </p:cNvPr>
              <p:cNvCxnSpPr/>
              <p:nvPr/>
            </p:nvCxnSpPr>
            <p:spPr>
              <a:xfrm>
                <a:off x="2952000" y="165600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r Verbinder 34">
                <a:extLst>
                  <a:ext uri="{FF2B5EF4-FFF2-40B4-BE49-F238E27FC236}">
                    <a16:creationId xmlns:a16="http://schemas.microsoft.com/office/drawing/2014/main" id="{7B64E7BC-4524-BA62-9DF2-85E2B2B9649B}"/>
                  </a:ext>
                </a:extLst>
              </p:cNvPr>
              <p:cNvCxnSpPr/>
              <p:nvPr/>
            </p:nvCxnSpPr>
            <p:spPr>
              <a:xfrm>
                <a:off x="3168000" y="165600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35">
                <a:extLst>
                  <a:ext uri="{FF2B5EF4-FFF2-40B4-BE49-F238E27FC236}">
                    <a16:creationId xmlns:a16="http://schemas.microsoft.com/office/drawing/2014/main" id="{2C2B146C-8358-A02E-6BAA-86336529125B}"/>
                  </a:ext>
                </a:extLst>
              </p:cNvPr>
              <p:cNvCxnSpPr/>
              <p:nvPr/>
            </p:nvCxnSpPr>
            <p:spPr>
              <a:xfrm>
                <a:off x="3060000" y="2160040"/>
                <a:ext cx="0" cy="144000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E656DE49-7B67-1F73-18F1-48F7F4EA0C46}"/>
                </a:ext>
              </a:extLst>
            </p:cNvPr>
            <p:cNvGrpSpPr/>
            <p:nvPr/>
          </p:nvGrpSpPr>
          <p:grpSpPr>
            <a:xfrm>
              <a:off x="1443043" y="1300296"/>
              <a:ext cx="360040" cy="447687"/>
              <a:chOff x="1385315" y="1787822"/>
              <a:chExt cx="360040" cy="447687"/>
            </a:xfrm>
          </p:grpSpPr>
          <p:sp>
            <p:nvSpPr>
              <p:cNvPr id="82" name="Pfeil: 180-Grad 30">
                <a:extLst>
                  <a:ext uri="{FF2B5EF4-FFF2-40B4-BE49-F238E27FC236}">
                    <a16:creationId xmlns:a16="http://schemas.microsoft.com/office/drawing/2014/main" id="{EA83D0D3-5336-B827-6AB9-77098F31782F}"/>
                  </a:ext>
                </a:extLst>
              </p:cNvPr>
              <p:cNvSpPr/>
              <p:nvPr/>
            </p:nvSpPr>
            <p:spPr>
              <a:xfrm>
                <a:off x="1421656" y="1787822"/>
                <a:ext cx="288000" cy="384395"/>
              </a:xfrm>
              <a:prstGeom prst="uturnArrow">
                <a:avLst>
                  <a:gd name="adj1" fmla="val 14292"/>
                  <a:gd name="adj2" fmla="val 6733"/>
                  <a:gd name="adj3" fmla="val 0"/>
                  <a:gd name="adj4" fmla="val 43750"/>
                  <a:gd name="adj5" fmla="val 75000"/>
                </a:avLst>
              </a:prstGeom>
              <a:solidFill>
                <a:schemeClr val="bg1"/>
              </a:solidFill>
              <a:ln w="127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sp>
            <p:nvSpPr>
              <p:cNvPr id="83" name="Rechteck: abgerundete Ecken 31">
                <a:extLst>
                  <a:ext uri="{FF2B5EF4-FFF2-40B4-BE49-F238E27FC236}">
                    <a16:creationId xmlns:a16="http://schemas.microsoft.com/office/drawing/2014/main" id="{D314B28D-4C1A-FF46-03E4-E8D473588831}"/>
                  </a:ext>
                </a:extLst>
              </p:cNvPr>
              <p:cNvSpPr/>
              <p:nvPr/>
            </p:nvSpPr>
            <p:spPr>
              <a:xfrm>
                <a:off x="1385315" y="1983509"/>
                <a:ext cx="360040" cy="252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</p:grpSp>
      </p:grpSp>
      <p:cxnSp>
        <p:nvCxnSpPr>
          <p:cNvPr id="88" name="Gerader Verbinder 14">
            <a:extLst>
              <a:ext uri="{FF2B5EF4-FFF2-40B4-BE49-F238E27FC236}">
                <a16:creationId xmlns:a16="http://schemas.microsoft.com/office/drawing/2014/main" id="{68D0F8DA-928E-B741-3844-031F99FA57BF}"/>
              </a:ext>
            </a:extLst>
          </p:cNvPr>
          <p:cNvCxnSpPr/>
          <p:nvPr/>
        </p:nvCxnSpPr>
        <p:spPr>
          <a:xfrm>
            <a:off x="7358803" y="3213970"/>
            <a:ext cx="0" cy="36172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15">
            <a:extLst>
              <a:ext uri="{FF2B5EF4-FFF2-40B4-BE49-F238E27FC236}">
                <a16:creationId xmlns:a16="http://schemas.microsoft.com/office/drawing/2014/main" id="{73129E78-8A30-90D2-E050-D994D063AB56}"/>
              </a:ext>
            </a:extLst>
          </p:cNvPr>
          <p:cNvCxnSpPr/>
          <p:nvPr/>
        </p:nvCxnSpPr>
        <p:spPr>
          <a:xfrm>
            <a:off x="7229521" y="3213970"/>
            <a:ext cx="0" cy="36172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16">
            <a:extLst>
              <a:ext uri="{FF2B5EF4-FFF2-40B4-BE49-F238E27FC236}">
                <a16:creationId xmlns:a16="http://schemas.microsoft.com/office/drawing/2014/main" id="{A4F89CFB-9B9E-D0B6-D64F-10F760F2A35D}"/>
              </a:ext>
            </a:extLst>
          </p:cNvPr>
          <p:cNvCxnSpPr/>
          <p:nvPr/>
        </p:nvCxnSpPr>
        <p:spPr>
          <a:xfrm>
            <a:off x="7488084" y="3217898"/>
            <a:ext cx="0" cy="361724"/>
          </a:xfrm>
          <a:prstGeom prst="line">
            <a:avLst/>
          </a:prstGeom>
          <a:ln w="25400">
            <a:solidFill>
              <a:srgbClr val="0035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83EF06F7-C55A-D8E5-8159-5FF6F69EF782}"/>
                  </a:ext>
                </a:extLst>
              </p:cNvPr>
              <p:cNvSpPr txBox="1"/>
              <p:nvPr/>
            </p:nvSpPr>
            <p:spPr>
              <a:xfrm>
                <a:off x="6179620" y="1966762"/>
                <a:ext cx="385845" cy="253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83EF06F7-C55A-D8E5-8159-5FF6F69EF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0" y="1966762"/>
                <a:ext cx="385845" cy="253287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0E6D03D-168A-B5D5-EC5A-84DDCA6CBEE6}"/>
                  </a:ext>
                </a:extLst>
              </p:cNvPr>
              <p:cNvSpPr txBox="1"/>
              <p:nvPr/>
            </p:nvSpPr>
            <p:spPr>
              <a:xfrm>
                <a:off x="7624916" y="3199462"/>
                <a:ext cx="385845" cy="253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003560"/>
                  </a:solidFill>
                </a:endParaRPr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0E6D03D-168A-B5D5-EC5A-84DDCA6CB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916" y="3199462"/>
                <a:ext cx="385845" cy="253287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F31450F9-04DB-0451-7961-2C6E3C432B2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444712" y="1943167"/>
            <a:ext cx="541503" cy="531529"/>
            <a:chOff x="1691680" y="1969493"/>
            <a:chExt cx="393378" cy="386233"/>
          </a:xfrm>
        </p:grpSpPr>
        <p:sp>
          <p:nvSpPr>
            <p:cNvPr id="94" name="Ellipse 24">
              <a:extLst>
                <a:ext uri="{FF2B5EF4-FFF2-40B4-BE49-F238E27FC236}">
                  <a16:creationId xmlns:a16="http://schemas.microsoft.com/office/drawing/2014/main" id="{D0304742-07DA-2A20-44CF-36E47D45F460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95" name="Gerader Verbinder 25">
              <a:extLst>
                <a:ext uri="{FF2B5EF4-FFF2-40B4-BE49-F238E27FC236}">
                  <a16:creationId xmlns:a16="http://schemas.microsoft.com/office/drawing/2014/main" id="{ED50EC9A-B3F1-AAEF-D7B8-35DC28B8CB54}"/>
                </a:ext>
              </a:extLst>
            </p:cNvPr>
            <p:cNvCxnSpPr>
              <a:stCxn id="94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26">
              <a:extLst>
                <a:ext uri="{FF2B5EF4-FFF2-40B4-BE49-F238E27FC236}">
                  <a16:creationId xmlns:a16="http://schemas.microsoft.com/office/drawing/2014/main" id="{7CA725F4-9E92-5422-A76E-DE891FB40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785D55ED-A043-F2BC-9D6D-BA40A0CBED74}"/>
              </a:ext>
            </a:extLst>
          </p:cNvPr>
          <p:cNvGrpSpPr>
            <a:grpSpLocks noChangeAspect="1"/>
          </p:cNvGrpSpPr>
          <p:nvPr/>
        </p:nvGrpSpPr>
        <p:grpSpPr>
          <a:xfrm>
            <a:off x="7396764" y="2968884"/>
            <a:ext cx="541503" cy="531529"/>
            <a:chOff x="1691680" y="1969493"/>
            <a:chExt cx="393378" cy="386233"/>
          </a:xfrm>
        </p:grpSpPr>
        <p:sp>
          <p:nvSpPr>
            <p:cNvPr id="98" name="Ellipse 21">
              <a:extLst>
                <a:ext uri="{FF2B5EF4-FFF2-40B4-BE49-F238E27FC236}">
                  <a16:creationId xmlns:a16="http://schemas.microsoft.com/office/drawing/2014/main" id="{B67EB018-7066-CA6B-B508-1654B76F0D6B}"/>
                </a:ext>
              </a:extLst>
            </p:cNvPr>
            <p:cNvSpPr/>
            <p:nvPr/>
          </p:nvSpPr>
          <p:spPr>
            <a:xfrm>
              <a:off x="1691680" y="2211710"/>
              <a:ext cx="144016" cy="144016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4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cxnSp>
          <p:nvCxnSpPr>
            <p:cNvPr id="99" name="Gerader Verbinder 22">
              <a:extLst>
                <a:ext uri="{FF2B5EF4-FFF2-40B4-BE49-F238E27FC236}">
                  <a16:creationId xmlns:a16="http://schemas.microsoft.com/office/drawing/2014/main" id="{963EFA49-0C95-538F-73B1-4ED82B10A8B4}"/>
                </a:ext>
              </a:extLst>
            </p:cNvPr>
            <p:cNvCxnSpPr>
              <a:stCxn id="98" idx="7"/>
            </p:cNvCxnSpPr>
            <p:nvPr/>
          </p:nvCxnSpPr>
          <p:spPr>
            <a:xfrm flipV="1">
              <a:off x="1814605" y="1995686"/>
              <a:ext cx="237115" cy="237115"/>
            </a:xfrm>
            <a:prstGeom prst="line">
              <a:avLst/>
            </a:prstGeom>
            <a:ln w="254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23">
              <a:extLst>
                <a:ext uri="{FF2B5EF4-FFF2-40B4-BE49-F238E27FC236}">
                  <a16:creationId xmlns:a16="http://schemas.microsoft.com/office/drawing/2014/main" id="{67B976F5-A136-85E2-6FE6-A5785843B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568" y="1969493"/>
              <a:ext cx="189490" cy="186975"/>
            </a:xfrm>
            <a:prstGeom prst="line">
              <a:avLst/>
            </a:prstGeom>
            <a:ln w="63500" cap="rnd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C4191B03-7B85-AB1F-0C45-32956E265FEE}"/>
                  </a:ext>
                </a:extLst>
              </p:cNvPr>
              <p:cNvSpPr txBox="1"/>
              <p:nvPr/>
            </p:nvSpPr>
            <p:spPr>
              <a:xfrm>
                <a:off x="6477745" y="3745216"/>
                <a:ext cx="18710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35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356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C4191B03-7B85-AB1F-0C45-32956E26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745" y="3745216"/>
                <a:ext cx="18710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feld 103">
            <a:extLst>
              <a:ext uri="{FF2B5EF4-FFF2-40B4-BE49-F238E27FC236}">
                <a16:creationId xmlns:a16="http://schemas.microsoft.com/office/drawing/2014/main" id="{54D243A5-690A-15C9-ECF9-788657E95C54}"/>
              </a:ext>
            </a:extLst>
          </p:cNvPr>
          <p:cNvSpPr txBox="1"/>
          <p:nvPr/>
        </p:nvSpPr>
        <p:spPr>
          <a:xfrm>
            <a:off x="5452787" y="822198"/>
            <a:ext cx="3887954" cy="4770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524000" indent="-1524000" algn="ctr"/>
            <a:r>
              <a:rPr lang="en-US" sz="1400" b="1" dirty="0">
                <a:solidFill>
                  <a:srgbClr val="003560"/>
                </a:solidFill>
              </a:rPr>
              <a:t>PINI [CS20]</a:t>
            </a:r>
          </a:p>
          <a:p>
            <a:pPr marL="1524000" indent="-1524000"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Probe-Isolating Non-Interference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B06CA507-B4E6-4B0A-93A7-D46475F43849}"/>
              </a:ext>
            </a:extLst>
          </p:cNvPr>
          <p:cNvSpPr txBox="1"/>
          <p:nvPr/>
        </p:nvSpPr>
        <p:spPr>
          <a:xfrm>
            <a:off x="251520" y="4206511"/>
            <a:ext cx="8553913" cy="453471"/>
          </a:xfrm>
          <a:prstGeom prst="rect">
            <a:avLst/>
          </a:prstGeom>
          <a:noFill/>
          <a:ln w="25400">
            <a:solidFill>
              <a:srgbClr val="00356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1400" b="1" dirty="0" err="1">
                <a:solidFill>
                  <a:srgbClr val="003560"/>
                </a:solidFill>
              </a:rPr>
              <a:t>Similiar</a:t>
            </a:r>
            <a:r>
              <a:rPr lang="de-DE" sz="1400" b="1" dirty="0">
                <a:solidFill>
                  <a:srgbClr val="003560"/>
                </a:solidFill>
              </a:rPr>
              <a:t> </a:t>
            </a:r>
            <a:r>
              <a:rPr lang="de-DE" sz="1400" b="1" dirty="0" err="1">
                <a:solidFill>
                  <a:srgbClr val="003560"/>
                </a:solidFill>
              </a:rPr>
              <a:t>notions</a:t>
            </a:r>
            <a:r>
              <a:rPr lang="de-DE" sz="1400" b="1" dirty="0">
                <a:solidFill>
                  <a:srgbClr val="003560"/>
                </a:solidFill>
              </a:rPr>
              <a:t> </a:t>
            </a:r>
            <a:r>
              <a:rPr lang="de-DE" sz="1400" b="1" dirty="0" err="1">
                <a:solidFill>
                  <a:srgbClr val="003560"/>
                </a:solidFill>
              </a:rPr>
              <a:t>for</a:t>
            </a:r>
            <a:r>
              <a:rPr lang="de-DE" sz="1400" b="1" dirty="0">
                <a:solidFill>
                  <a:srgbClr val="003560"/>
                </a:solidFill>
              </a:rPr>
              <a:t> fault </a:t>
            </a:r>
            <a:r>
              <a:rPr lang="de-DE" sz="1400" b="1" dirty="0" err="1">
                <a:solidFill>
                  <a:srgbClr val="003560"/>
                </a:solidFill>
              </a:rPr>
              <a:t>injection</a:t>
            </a:r>
            <a:r>
              <a:rPr lang="de-DE" sz="1400" b="1" dirty="0">
                <a:solidFill>
                  <a:srgbClr val="003560"/>
                </a:solidFill>
              </a:rPr>
              <a:t> </a:t>
            </a:r>
            <a:r>
              <a:rPr lang="de-DE" sz="1400" b="1" dirty="0" err="1">
                <a:solidFill>
                  <a:srgbClr val="003560"/>
                </a:solidFill>
              </a:rPr>
              <a:t>attacks</a:t>
            </a:r>
            <a:r>
              <a:rPr lang="de-DE" sz="1400" b="1" dirty="0">
                <a:solidFill>
                  <a:srgbClr val="003560"/>
                </a:solidFill>
              </a:rPr>
              <a:t> and </a:t>
            </a:r>
            <a:r>
              <a:rPr lang="de-DE" sz="1400" b="1" dirty="0" err="1">
                <a:solidFill>
                  <a:srgbClr val="003560"/>
                </a:solidFill>
              </a:rPr>
              <a:t>the</a:t>
            </a:r>
            <a:r>
              <a:rPr lang="de-DE" sz="1400" b="1" dirty="0">
                <a:solidFill>
                  <a:srgbClr val="003560"/>
                </a:solidFill>
              </a:rPr>
              <a:t> </a:t>
            </a:r>
            <a:r>
              <a:rPr lang="de-DE" sz="1400" b="1" dirty="0" err="1">
                <a:solidFill>
                  <a:srgbClr val="003560"/>
                </a:solidFill>
              </a:rPr>
              <a:t>combined</a:t>
            </a:r>
            <a:r>
              <a:rPr lang="de-DE" sz="1400" b="1" dirty="0">
                <a:solidFill>
                  <a:srgbClr val="003560"/>
                </a:solidFill>
              </a:rPr>
              <a:t> </a:t>
            </a:r>
            <a:r>
              <a:rPr lang="de-DE" sz="1400" b="1" dirty="0" err="1">
                <a:solidFill>
                  <a:srgbClr val="003560"/>
                </a:solidFill>
              </a:rPr>
              <a:t>setting</a:t>
            </a:r>
            <a:r>
              <a:rPr lang="de-DE" sz="1400" b="1" dirty="0">
                <a:solidFill>
                  <a:srgbClr val="003560"/>
                </a:solidFill>
              </a:rPr>
              <a:t>: FINI, CINI [FRSG22] </a:t>
            </a:r>
          </a:p>
        </p:txBody>
      </p:sp>
    </p:spTree>
    <p:extLst>
      <p:ext uri="{BB962C8B-B14F-4D97-AF65-F5344CB8AC3E}">
        <p14:creationId xmlns:p14="http://schemas.microsoft.com/office/powerpoint/2010/main" val="86844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5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0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3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2" grpId="0"/>
      <p:bldP spid="63" grpId="0"/>
      <p:bldP spid="64" grpId="0"/>
      <p:bldP spid="65" grpId="0"/>
      <p:bldP spid="91" grpId="0"/>
      <p:bldP spid="92" grpId="0"/>
      <p:bldP spid="101" grpId="0"/>
      <p:bldP spid="104" grpId="0"/>
      <p:bldP spid="10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DC1755-99DB-4427-AABB-51458C39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Design Abstraction and SCA – The Security Gap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769081-0E99-48F8-AA52-D00021D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E111-92A3-4E73-8F7A-A17121EB3B2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1" name="Datumsplatzhalter 150">
            <a:extLst>
              <a:ext uri="{FF2B5EF4-FFF2-40B4-BE49-F238E27FC236}">
                <a16:creationId xmlns:a16="http://schemas.microsoft.com/office/drawing/2014/main" id="{C9F0D454-552F-4C70-991D-F19D3174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F215-AD11-4141-852C-65117E622FF0}" type="datetime4">
              <a:rPr lang="de-DE" smtClean="0"/>
              <a:t>16. August 2023</a:t>
            </a:fld>
            <a:endParaRPr lang="en-US"/>
          </a:p>
        </p:txBody>
      </p:sp>
      <p:sp>
        <p:nvSpPr>
          <p:cNvPr id="298" name="Fußzeilenplatzhalter 27">
            <a:extLst>
              <a:ext uri="{FF2B5EF4-FFF2-40B4-BE49-F238E27FC236}">
                <a16:creationId xmlns:a16="http://schemas.microsoft.com/office/drawing/2014/main" id="{A42E915E-E19E-4E31-A12B-205F28E4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1640" y="4919549"/>
            <a:ext cx="4583632" cy="230832"/>
          </a:xfrm>
        </p:spPr>
        <p:txBody>
          <a:bodyPr/>
          <a:lstStyle/>
          <a:p>
            <a:r>
              <a:rPr lang="en-US"/>
              <a:t>Hardware Security – Challenges and Directions – Tim Güneysu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5C23CC1-DBE1-46A6-95CA-BD69A800737F}"/>
              </a:ext>
            </a:extLst>
          </p:cNvPr>
          <p:cNvGrpSpPr/>
          <p:nvPr/>
        </p:nvGrpSpPr>
        <p:grpSpPr>
          <a:xfrm>
            <a:off x="400558" y="1708410"/>
            <a:ext cx="7123451" cy="2266782"/>
            <a:chOff x="-144564" y="1262504"/>
            <a:chExt cx="9325024" cy="2584684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E93F5C35-E964-7BFA-81D6-1D8DDBD49D06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1635646"/>
              <a:ext cx="8554608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FD8D2FF-30BD-0E79-377F-DC3FBCC39FFF}"/>
                </a:ext>
              </a:extLst>
            </p:cNvPr>
            <p:cNvSpPr txBox="1"/>
            <p:nvPr/>
          </p:nvSpPr>
          <p:spPr>
            <a:xfrm>
              <a:off x="3671903" y="1262504"/>
              <a:ext cx="180019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C00000"/>
                  </a:solidFill>
                </a:rPr>
                <a:t>Abstraction 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78D1FF4-A0BE-3641-DAC3-56CAD222FC1F}"/>
                </a:ext>
              </a:extLst>
            </p:cNvPr>
            <p:cNvSpPr txBox="1"/>
            <p:nvPr/>
          </p:nvSpPr>
          <p:spPr>
            <a:xfrm>
              <a:off x="-144564" y="2808000"/>
              <a:ext cx="165618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3560"/>
                  </a:solidFill>
                </a:rPr>
                <a:t>System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522F4E2-551F-3DC9-77CB-96DF3C5619B4}"/>
                </a:ext>
              </a:extLst>
            </p:cNvPr>
            <p:cNvSpPr txBox="1"/>
            <p:nvPr/>
          </p:nvSpPr>
          <p:spPr>
            <a:xfrm>
              <a:off x="1475656" y="2808000"/>
              <a:ext cx="165618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3560"/>
                  </a:solidFill>
                </a:rPr>
                <a:t>Algorithm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35035D7-9D88-450C-2C07-9B39241EBBB3}"/>
                </a:ext>
              </a:extLst>
            </p:cNvPr>
            <p:cNvSpPr txBox="1"/>
            <p:nvPr/>
          </p:nvSpPr>
          <p:spPr>
            <a:xfrm>
              <a:off x="3240000" y="2808000"/>
              <a:ext cx="165618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3560"/>
                  </a:solidFill>
                </a:rPr>
                <a:t>Register Transfer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1351C38-7D19-E6CB-A3EE-04D40B6A3967}"/>
                </a:ext>
              </a:extLst>
            </p:cNvPr>
            <p:cNvSpPr txBox="1"/>
            <p:nvPr/>
          </p:nvSpPr>
          <p:spPr>
            <a:xfrm>
              <a:off x="4824000" y="2808000"/>
              <a:ext cx="165618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560"/>
                  </a:solidFill>
                </a:rPr>
                <a:t>Gate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5CB030-5B1E-FB48-59F6-83B0775FFBA3}"/>
                </a:ext>
              </a:extLst>
            </p:cNvPr>
            <p:cNvSpPr txBox="1"/>
            <p:nvPr/>
          </p:nvSpPr>
          <p:spPr>
            <a:xfrm>
              <a:off x="6156000" y="2823699"/>
              <a:ext cx="165618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3560"/>
                  </a:solidFill>
                </a:rPr>
                <a:t>Circuit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D4A9255-CAAC-D111-1624-9E817859EB66}"/>
                </a:ext>
              </a:extLst>
            </p:cNvPr>
            <p:cNvSpPr txBox="1"/>
            <p:nvPr/>
          </p:nvSpPr>
          <p:spPr>
            <a:xfrm>
              <a:off x="7524276" y="2808000"/>
              <a:ext cx="165618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3560"/>
                  </a:solidFill>
                </a:rPr>
                <a:t>Material </a:t>
              </a:r>
            </a:p>
          </p:txBody>
        </p:sp>
        <p:pic>
          <p:nvPicPr>
            <p:cNvPr id="15" name="Grafik 14" descr="Cloudcomputing Silhouette">
              <a:extLst>
                <a:ext uri="{FF2B5EF4-FFF2-40B4-BE49-F238E27FC236}">
                  <a16:creationId xmlns:a16="http://schemas.microsoft.com/office/drawing/2014/main" id="{69921876-01F4-5242-C5E4-00C3BBE4A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3528" y="1923758"/>
              <a:ext cx="720000" cy="720000"/>
            </a:xfrm>
            <a:prstGeom prst="rect">
              <a:avLst/>
            </a:prstGeom>
          </p:spPr>
        </p:pic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0A7881F-419A-30B3-6013-608AD3D927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672" y="1923750"/>
              <a:ext cx="1270339" cy="648000"/>
              <a:chOff x="3371431" y="1551332"/>
              <a:chExt cx="1416547" cy="722581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08F07A6C-885D-7EBD-E361-B1B282814331}"/>
                  </a:ext>
                </a:extLst>
              </p:cNvPr>
              <p:cNvSpPr/>
              <p:nvPr/>
            </p:nvSpPr>
            <p:spPr>
              <a:xfrm>
                <a:off x="3371431" y="1817529"/>
                <a:ext cx="504050" cy="189653"/>
              </a:xfrm>
              <a:prstGeom prst="rect">
                <a:avLst/>
              </a:prstGeom>
              <a:solidFill>
                <a:schemeClr val="bg1">
                  <a:alpha val="53000"/>
                </a:schemeClr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>
                    <a:solidFill>
                      <a:srgbClr val="003560"/>
                    </a:solidFill>
                  </a:rPr>
                  <a:t>CPU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0B74B83D-CA93-6B8B-4DAE-087A01A7C5F0}"/>
                  </a:ext>
                </a:extLst>
              </p:cNvPr>
              <p:cNvSpPr/>
              <p:nvPr/>
            </p:nvSpPr>
            <p:spPr>
              <a:xfrm>
                <a:off x="4283928" y="1817808"/>
                <a:ext cx="504050" cy="189653"/>
              </a:xfrm>
              <a:prstGeom prst="rect">
                <a:avLst/>
              </a:prstGeom>
              <a:solidFill>
                <a:schemeClr val="bg1">
                  <a:alpha val="53000"/>
                </a:schemeClr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>
                    <a:solidFill>
                      <a:srgbClr val="003560"/>
                    </a:solidFill>
                  </a:rPr>
                  <a:t>ROM</a:t>
                </a:r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C660B58-A60F-A84A-4050-20BDD9B2B7F2}"/>
                  </a:ext>
                </a:extLst>
              </p:cNvPr>
              <p:cNvSpPr/>
              <p:nvPr/>
            </p:nvSpPr>
            <p:spPr>
              <a:xfrm>
                <a:off x="4283928" y="2084260"/>
                <a:ext cx="504050" cy="189653"/>
              </a:xfrm>
              <a:prstGeom prst="rect">
                <a:avLst/>
              </a:prstGeom>
              <a:solidFill>
                <a:schemeClr val="bg1">
                  <a:alpha val="53000"/>
                </a:schemeClr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>
                    <a:solidFill>
                      <a:srgbClr val="003560"/>
                    </a:solidFill>
                  </a:rPr>
                  <a:t>I/O</a:t>
                </a: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86C0CCA-F1DE-FAF3-E51B-3D0F4A253291}"/>
                  </a:ext>
                </a:extLst>
              </p:cNvPr>
              <p:cNvSpPr/>
              <p:nvPr/>
            </p:nvSpPr>
            <p:spPr>
              <a:xfrm>
                <a:off x="4283928" y="1551332"/>
                <a:ext cx="504050" cy="189653"/>
              </a:xfrm>
              <a:prstGeom prst="rect">
                <a:avLst/>
              </a:prstGeom>
              <a:solidFill>
                <a:schemeClr val="bg1">
                  <a:alpha val="53000"/>
                </a:schemeClr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>
                    <a:solidFill>
                      <a:srgbClr val="003560"/>
                    </a:solidFill>
                  </a:rPr>
                  <a:t>RAM</a:t>
                </a:r>
              </a:p>
            </p:txBody>
          </p: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ED56CF85-A444-6268-DAF9-1A19AF2E8E09}"/>
                  </a:ext>
                </a:extLst>
              </p:cNvPr>
              <p:cNvCxnSpPr>
                <a:stCxn id="16" idx="3"/>
                <a:endCxn id="17" idx="1"/>
              </p:cNvCxnSpPr>
              <p:nvPr/>
            </p:nvCxnSpPr>
            <p:spPr>
              <a:xfrm>
                <a:off x="3875481" y="1912356"/>
                <a:ext cx="408447" cy="279"/>
              </a:xfrm>
              <a:prstGeom prst="line">
                <a:avLst/>
              </a:prstGeom>
              <a:ln w="25400">
                <a:solidFill>
                  <a:srgbClr val="00356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winkelte Verbindung 22">
                <a:extLst>
                  <a:ext uri="{FF2B5EF4-FFF2-40B4-BE49-F238E27FC236}">
                    <a16:creationId xmlns:a16="http://schemas.microsoft.com/office/drawing/2014/main" id="{32A4A0BA-A5FC-B5C6-88A8-AEFE15E70F05}"/>
                  </a:ext>
                </a:extLst>
              </p:cNvPr>
              <p:cNvCxnSpPr>
                <a:stCxn id="19" idx="1"/>
                <a:endCxn id="18" idx="1"/>
              </p:cNvCxnSpPr>
              <p:nvPr/>
            </p:nvCxnSpPr>
            <p:spPr>
              <a:xfrm rot="10800000" flipV="1">
                <a:off x="4283928" y="1646159"/>
                <a:ext cx="12700" cy="532928"/>
              </a:xfrm>
              <a:prstGeom prst="bentConnector3">
                <a:avLst>
                  <a:gd name="adj1" fmla="val 1800000"/>
                </a:avLst>
              </a:prstGeom>
              <a:ln w="25400">
                <a:solidFill>
                  <a:srgbClr val="00356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19B0CC38-E0ED-7E64-7121-A9BB3D6571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7520" y="1915414"/>
              <a:ext cx="648000" cy="557125"/>
              <a:chOff x="3887638" y="2548574"/>
              <a:chExt cx="648000" cy="5571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897BF258-331B-DD3B-6E15-7517B965B727}"/>
                      </a:ext>
                    </a:extLst>
                  </p:cNvPr>
                  <p:cNvSpPr/>
                  <p:nvPr/>
                </p:nvSpPr>
                <p:spPr>
                  <a:xfrm>
                    <a:off x="4319638" y="2889699"/>
                    <a:ext cx="216000" cy="216000"/>
                  </a:xfrm>
                  <a:prstGeom prst="ellipse">
                    <a:avLst/>
                  </a:prstGeom>
                  <a:solidFill>
                    <a:srgbClr val="003560">
                      <a:alpha val="30000"/>
                    </a:srgbClr>
                  </a:solidFill>
                  <a:ln w="25400">
                    <a:solidFill>
                      <a:srgbClr val="0035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800" b="1">
                      <a:solidFill>
                        <a:srgbClr val="0035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897BF258-331B-DD3B-6E15-7517B965B7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638" y="2889699"/>
                    <a:ext cx="216000" cy="2160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5400">
                    <a:solidFill>
                      <a:srgbClr val="003560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50B0DA6-E6F7-C046-DCA1-3644CF65A32C}"/>
                      </a:ext>
                    </a:extLst>
                  </p:cNvPr>
                  <p:cNvSpPr/>
                  <p:nvPr/>
                </p:nvSpPr>
                <p:spPr>
                  <a:xfrm>
                    <a:off x="3887638" y="2889699"/>
                    <a:ext cx="216000" cy="216000"/>
                  </a:xfrm>
                  <a:prstGeom prst="ellipse">
                    <a:avLst/>
                  </a:prstGeom>
                  <a:solidFill>
                    <a:srgbClr val="003560">
                      <a:alpha val="30000"/>
                    </a:srgbClr>
                  </a:solidFill>
                  <a:ln w="25400">
                    <a:solidFill>
                      <a:srgbClr val="0035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800" b="1">
                      <a:solidFill>
                        <a:srgbClr val="0035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50B0DA6-E6F7-C046-DCA1-3644CF65A3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7638" y="2889699"/>
                    <a:ext cx="216000" cy="2160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5400">
                    <a:solidFill>
                      <a:srgbClr val="003560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5233D76-2043-BE78-F454-D95531215188}"/>
                      </a:ext>
                    </a:extLst>
                  </p:cNvPr>
                  <p:cNvSpPr/>
                  <p:nvPr/>
                </p:nvSpPr>
                <p:spPr>
                  <a:xfrm>
                    <a:off x="4103638" y="2548574"/>
                    <a:ext cx="216000" cy="216000"/>
                  </a:xfrm>
                  <a:prstGeom prst="ellipse">
                    <a:avLst/>
                  </a:prstGeom>
                  <a:solidFill>
                    <a:srgbClr val="003560">
                      <a:alpha val="30000"/>
                    </a:srgbClr>
                  </a:solidFill>
                  <a:ln w="25400">
                    <a:solidFill>
                      <a:srgbClr val="0035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rgbClr val="00356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sz="800" b="1" dirty="0">
                      <a:solidFill>
                        <a:srgbClr val="0035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5233D76-2043-BE78-F454-D955312151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3638" y="2548574"/>
                    <a:ext cx="216000" cy="2160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5400">
                    <a:solidFill>
                      <a:srgbClr val="003560"/>
                    </a:solidFill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Gekrümmte Verbindung 28">
                <a:extLst>
                  <a:ext uri="{FF2B5EF4-FFF2-40B4-BE49-F238E27FC236}">
                    <a16:creationId xmlns:a16="http://schemas.microsoft.com/office/drawing/2014/main" id="{2E5A40CF-DDA9-8925-6AB1-780132659008}"/>
                  </a:ext>
                </a:extLst>
              </p:cNvPr>
              <p:cNvCxnSpPr>
                <a:stCxn id="26" idx="0"/>
                <a:endCxn id="27" idx="2"/>
              </p:cNvCxnSpPr>
              <p:nvPr/>
            </p:nvCxnSpPr>
            <p:spPr>
              <a:xfrm rot="5400000" flipH="1" flipV="1">
                <a:off x="3933076" y="2719137"/>
                <a:ext cx="233125" cy="108000"/>
              </a:xfrm>
              <a:prstGeom prst="curvedConnector2">
                <a:avLst/>
              </a:prstGeom>
              <a:ln w="25400">
                <a:solidFill>
                  <a:srgbClr val="0035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krümmte Verbindung 29">
                <a:extLst>
                  <a:ext uri="{FF2B5EF4-FFF2-40B4-BE49-F238E27FC236}">
                    <a16:creationId xmlns:a16="http://schemas.microsoft.com/office/drawing/2014/main" id="{563321E2-D0BB-E032-FBA2-1555E5485C76}"/>
                  </a:ext>
                </a:extLst>
              </p:cNvPr>
              <p:cNvCxnSpPr>
                <a:cxnSpLocks/>
                <a:stCxn id="25" idx="4"/>
                <a:endCxn id="26" idx="5"/>
              </p:cNvCxnSpPr>
              <p:nvPr/>
            </p:nvCxnSpPr>
            <p:spPr>
              <a:xfrm rot="5400000" flipH="1">
                <a:off x="4234006" y="2912067"/>
                <a:ext cx="31632" cy="355632"/>
              </a:xfrm>
              <a:prstGeom prst="curvedConnector3">
                <a:avLst>
                  <a:gd name="adj1" fmla="val -245084"/>
                </a:avLst>
              </a:prstGeom>
              <a:ln w="25400">
                <a:solidFill>
                  <a:srgbClr val="0035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krümmte Verbindung 34">
                <a:extLst>
                  <a:ext uri="{FF2B5EF4-FFF2-40B4-BE49-F238E27FC236}">
                    <a16:creationId xmlns:a16="http://schemas.microsoft.com/office/drawing/2014/main" id="{DE75D6AC-F3B7-0CBA-91AB-45AC0B00B46F}"/>
                  </a:ext>
                </a:extLst>
              </p:cNvPr>
              <p:cNvCxnSpPr>
                <a:cxnSpLocks/>
                <a:stCxn id="25" idx="7"/>
                <a:endCxn id="27" idx="6"/>
              </p:cNvCxnSpPr>
              <p:nvPr/>
            </p:nvCxnSpPr>
            <p:spPr>
              <a:xfrm rot="16200000" flipV="1">
                <a:off x="4279444" y="2696769"/>
                <a:ext cx="264757" cy="184368"/>
              </a:xfrm>
              <a:prstGeom prst="curvedConnector2">
                <a:avLst/>
              </a:prstGeom>
              <a:ln w="25400">
                <a:solidFill>
                  <a:srgbClr val="0035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krümmte Verbindung 37">
                <a:extLst>
                  <a:ext uri="{FF2B5EF4-FFF2-40B4-BE49-F238E27FC236}">
                    <a16:creationId xmlns:a16="http://schemas.microsoft.com/office/drawing/2014/main" id="{81A68A47-4680-8DAB-D60C-73B5BF48B3F0}"/>
                  </a:ext>
                </a:extLst>
              </p:cNvPr>
              <p:cNvCxnSpPr>
                <a:cxnSpLocks/>
                <a:stCxn id="25" idx="2"/>
                <a:endCxn id="27" idx="4"/>
              </p:cNvCxnSpPr>
              <p:nvPr/>
            </p:nvCxnSpPr>
            <p:spPr>
              <a:xfrm rot="10800000">
                <a:off x="4211638" y="2764575"/>
                <a:ext cx="108000" cy="233125"/>
              </a:xfrm>
              <a:prstGeom prst="curvedConnector2">
                <a:avLst/>
              </a:prstGeom>
              <a:ln w="25400">
                <a:solidFill>
                  <a:srgbClr val="0035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0" name="Grafik 49" descr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definecolor{rubblue}{RGB}{0,53,98}&#10;&#10;\pagestyle{empty}&#10;\begin{document}&#10; &#10; \newcommand\SC{0.6}&#10; \newcommand\xoffset{30mm}&#10; &#10; \begin{circuitikz}  [transform shape,&gt;={Stealth[inset=0pt,length=8pt,angle'=28,round]}, line width=0.4mm, color=rubblue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\node [io] (A) {}; &#10;  \draw [-] (A.east) -- ++(17mm, 0mm) node [and port, anchor=in 1] (and) {};&#10;  \draw [-] (and.in 2) -- ++(-2mm, 0mm) node [not port, anchor=out, scale=0.5] (inv) {};&#10;  \draw [-] (inv.in) -- (A.east |- inv.in) node [io] (B) {};&#10; \draw [-] (and.out) -- ++(5mm, 0mm) node [io] (OUT) {};&#10;&#10;&#10;  &#10;  &#10;&#10;  &#10;  &#10;  &#10; \end{circuitikz}&#10; &#10; &#10;\end{document}" title="IguanaTex Bitmap Display">
              <a:extLst>
                <a:ext uri="{FF2B5EF4-FFF2-40B4-BE49-F238E27FC236}">
                  <a16:creationId xmlns:a16="http://schemas.microsoft.com/office/drawing/2014/main" id="{ABBB842A-157E-2787-AC73-DCD73FFF0B1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4968000" y="2124000"/>
              <a:ext cx="1260000" cy="451770"/>
            </a:xfrm>
            <a:prstGeom prst="rect">
              <a:avLst/>
            </a:prstGeom>
          </p:spPr>
        </p:pic>
        <p:pic>
          <p:nvPicPr>
            <p:cNvPr id="53" name="Grafik 52" descr="\documentclass{article}&#10;\usepackage{amsmath}&#10;\usepackage{tikz}&#10;\usepackage{circuitikz}&#10;\definecolor{rubblue}{RGB}{0,53,98}&#10;\pagestyle{empty}&#10;\begin{document}&#10;&#10;\begin{circuitikz}[color=rubblue]&#10;  \ctikzset{tripoles/mos style/arrows}&#10;  &#10;  \draw (0,0) node [nmos] (M1) {M1};&#10;&#10;\end{circuitikz}&#10;&#10;&#10;\end{document}" title="IguanaTex Bitmap Display">
              <a:extLst>
                <a:ext uri="{FF2B5EF4-FFF2-40B4-BE49-F238E27FC236}">
                  <a16:creationId xmlns:a16="http://schemas.microsoft.com/office/drawing/2014/main" id="{8E146744-F8F2-DB0B-B3C8-C6D1E8BE911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6624000" y="1932539"/>
              <a:ext cx="659673" cy="648000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F8BADEE8-21D4-ABAA-65B5-A854C2F4E1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84368" y="2204840"/>
              <a:ext cx="936104" cy="360000"/>
              <a:chOff x="6120000" y="2016000"/>
              <a:chExt cx="936104" cy="360000"/>
            </a:xfrm>
          </p:grpSpPr>
          <p:sp>
            <p:nvSpPr>
              <p:cNvPr id="58" name="Sehne 57">
                <a:extLst>
                  <a:ext uri="{FF2B5EF4-FFF2-40B4-BE49-F238E27FC236}">
                    <a16:creationId xmlns:a16="http://schemas.microsoft.com/office/drawing/2014/main" id="{93912AA5-1C28-7CDF-A7BB-DB39C108F61A}"/>
                  </a:ext>
                </a:extLst>
              </p:cNvPr>
              <p:cNvSpPr/>
              <p:nvPr/>
            </p:nvSpPr>
            <p:spPr>
              <a:xfrm rot="16200000">
                <a:off x="6768000" y="2033739"/>
                <a:ext cx="216000" cy="216000"/>
              </a:xfrm>
              <a:prstGeom prst="chord">
                <a:avLst>
                  <a:gd name="adj1" fmla="val 6224064"/>
                  <a:gd name="adj2" fmla="val 1540592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3560"/>
                  </a:solidFill>
                </a:endParaRPr>
              </a:p>
            </p:txBody>
          </p:sp>
          <p:sp>
            <p:nvSpPr>
              <p:cNvPr id="57" name="Sehne 56">
                <a:extLst>
                  <a:ext uri="{FF2B5EF4-FFF2-40B4-BE49-F238E27FC236}">
                    <a16:creationId xmlns:a16="http://schemas.microsoft.com/office/drawing/2014/main" id="{7C94DE70-C257-F6BF-5F34-0BD8D9A35800}"/>
                  </a:ext>
                </a:extLst>
              </p:cNvPr>
              <p:cNvSpPr/>
              <p:nvPr/>
            </p:nvSpPr>
            <p:spPr>
              <a:xfrm rot="16200000">
                <a:off x="6192000" y="2028082"/>
                <a:ext cx="216000" cy="216000"/>
              </a:xfrm>
              <a:prstGeom prst="chord">
                <a:avLst>
                  <a:gd name="adj1" fmla="val 6224064"/>
                  <a:gd name="adj2" fmla="val 1540592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3560"/>
                  </a:solidFill>
                </a:endParaRP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28659F0B-C338-A254-DBAF-6DD605382BD1}"/>
                  </a:ext>
                </a:extLst>
              </p:cNvPr>
              <p:cNvSpPr/>
              <p:nvPr/>
            </p:nvSpPr>
            <p:spPr>
              <a:xfrm>
                <a:off x="6120000" y="2160000"/>
                <a:ext cx="936104" cy="216000"/>
              </a:xfrm>
              <a:prstGeom prst="rect">
                <a:avLst/>
              </a:prstGeom>
              <a:no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3560"/>
                  </a:solidFill>
                </a:endParaRPr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E340FB70-C0AD-EC8C-A32F-9DE580DF659B}"/>
                  </a:ext>
                </a:extLst>
              </p:cNvPr>
              <p:cNvSpPr/>
              <p:nvPr/>
            </p:nvSpPr>
            <p:spPr>
              <a:xfrm>
                <a:off x="6408000" y="2088000"/>
                <a:ext cx="360000" cy="72000"/>
              </a:xfrm>
              <a:prstGeom prst="rect">
                <a:avLst/>
              </a:prstGeom>
              <a:solidFill>
                <a:schemeClr val="bg1">
                  <a:lumMod val="85000"/>
                  <a:alpha val="53000"/>
                </a:schemeClr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3560"/>
                  </a:solidFill>
                </a:endParaRPr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38D60F13-CF00-7256-8F5A-A36959E3137C}"/>
                  </a:ext>
                </a:extLst>
              </p:cNvPr>
              <p:cNvSpPr/>
              <p:nvPr/>
            </p:nvSpPr>
            <p:spPr>
              <a:xfrm>
                <a:off x="6408000" y="2016000"/>
                <a:ext cx="360000" cy="72000"/>
              </a:xfrm>
              <a:prstGeom prst="rect">
                <a:avLst/>
              </a:prstGeom>
              <a:solidFill>
                <a:schemeClr val="bg1">
                  <a:lumMod val="50000"/>
                  <a:alpha val="53000"/>
                </a:schemeClr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003560"/>
                  </a:solidFill>
                </a:endParaRPr>
              </a:p>
            </p:txBody>
          </p:sp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3011C4-8B47-C65A-4E2C-159AD4F59A55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3363838"/>
              <a:ext cx="8554608" cy="0"/>
            </a:xfrm>
            <a:prstGeom prst="straightConnector1">
              <a:avLst/>
            </a:prstGeom>
            <a:ln w="50800">
              <a:solidFill>
                <a:srgbClr val="0035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26FF9403-4D07-F2AF-F917-1D28B899C692}"/>
                </a:ext>
              </a:extLst>
            </p:cNvPr>
            <p:cNvSpPr txBox="1"/>
            <p:nvPr/>
          </p:nvSpPr>
          <p:spPr>
            <a:xfrm>
              <a:off x="3671903" y="3460526"/>
              <a:ext cx="2209777" cy="386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560"/>
                  </a:solidFill>
                </a:rPr>
                <a:t>Low-Level Detail 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29CC65A2-0EA1-4EEA-A674-D56CAF7DA674}"/>
              </a:ext>
            </a:extLst>
          </p:cNvPr>
          <p:cNvSpPr txBox="1"/>
          <p:nvPr/>
        </p:nvSpPr>
        <p:spPr>
          <a:xfrm>
            <a:off x="6955360" y="3748222"/>
            <a:ext cx="61747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003560"/>
                </a:solidFill>
              </a:rPr>
              <a:t>SPA</a:t>
            </a:r>
            <a:br>
              <a:rPr lang="de-DE" i="1" dirty="0">
                <a:solidFill>
                  <a:srgbClr val="003560"/>
                </a:solidFill>
              </a:rPr>
            </a:br>
            <a:r>
              <a:rPr lang="de-DE" i="1" dirty="0">
                <a:solidFill>
                  <a:srgbClr val="003560"/>
                </a:solidFill>
              </a:rPr>
              <a:t>DPA</a:t>
            </a:r>
          </a:p>
          <a:p>
            <a:r>
              <a:rPr lang="de-DE" i="1" dirty="0">
                <a:solidFill>
                  <a:srgbClr val="003560"/>
                </a:solidFill>
              </a:rPr>
              <a:t>CPA</a:t>
            </a:r>
          </a:p>
          <a:p>
            <a:r>
              <a:rPr lang="de-DE" i="1" dirty="0">
                <a:solidFill>
                  <a:srgbClr val="003560"/>
                </a:solidFill>
              </a:rPr>
              <a:t>TVLA</a:t>
            </a:r>
            <a:br>
              <a:rPr lang="de-DE" i="1" dirty="0">
                <a:solidFill>
                  <a:srgbClr val="003560"/>
                </a:solidFill>
              </a:rPr>
            </a:br>
            <a:endParaRPr lang="de-DE" i="1" dirty="0">
              <a:solidFill>
                <a:srgbClr val="003560"/>
              </a:solidFill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57331AD-EF5A-4E1B-B55D-F9EA853B0A0F}"/>
              </a:ext>
            </a:extLst>
          </p:cNvPr>
          <p:cNvGrpSpPr/>
          <p:nvPr/>
        </p:nvGrpSpPr>
        <p:grpSpPr>
          <a:xfrm>
            <a:off x="7632238" y="2208511"/>
            <a:ext cx="1094471" cy="1094471"/>
            <a:chOff x="6994534" y="1346409"/>
            <a:chExt cx="1633971" cy="1633971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42D37071-3D32-4B6A-865A-0788439A4314}"/>
                </a:ext>
              </a:extLst>
            </p:cNvPr>
            <p:cNvGrpSpPr/>
            <p:nvPr/>
          </p:nvGrpSpPr>
          <p:grpSpPr>
            <a:xfrm>
              <a:off x="6994534" y="1346409"/>
              <a:ext cx="1633971" cy="1633971"/>
              <a:chOff x="8640000" y="3780000"/>
              <a:chExt cx="2088000" cy="2088000"/>
            </a:xfrm>
            <a:solidFill>
              <a:srgbClr val="003560"/>
            </a:solidFill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27485DBF-AB64-4C71-9422-68F4C20E5629}"/>
                  </a:ext>
                </a:extLst>
              </p:cNvPr>
              <p:cNvSpPr/>
              <p:nvPr/>
            </p:nvSpPr>
            <p:spPr>
              <a:xfrm>
                <a:off x="9000000" y="4140000"/>
                <a:ext cx="1368000" cy="1368000"/>
              </a:xfrm>
              <a:prstGeom prst="rect">
                <a:avLst/>
              </a:prstGeom>
              <a:grpFill/>
              <a:ln w="1143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A0F2A624-98F4-438A-952B-407096D32C0A}"/>
                  </a:ext>
                </a:extLst>
              </p:cNvPr>
              <p:cNvSpPr/>
              <p:nvPr/>
            </p:nvSpPr>
            <p:spPr>
              <a:xfrm>
                <a:off x="9072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7EC16353-CA69-43DE-A524-BBDD95962A9D}"/>
                  </a:ext>
                </a:extLst>
              </p:cNvPr>
              <p:cNvSpPr/>
              <p:nvPr/>
            </p:nvSpPr>
            <p:spPr>
              <a:xfrm>
                <a:off x="9396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BFC118A7-F588-4F67-AB93-026D9F0DB8EE}"/>
                  </a:ext>
                </a:extLst>
              </p:cNvPr>
              <p:cNvSpPr/>
              <p:nvPr/>
            </p:nvSpPr>
            <p:spPr>
              <a:xfrm>
                <a:off x="9720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3C4F2CC0-8EEA-4E19-AB89-09C6477A6BEB}"/>
                  </a:ext>
                </a:extLst>
              </p:cNvPr>
              <p:cNvSpPr/>
              <p:nvPr/>
            </p:nvSpPr>
            <p:spPr>
              <a:xfrm>
                <a:off x="10044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BF243FB0-C09D-4A58-A55C-E4E87BD97408}"/>
                  </a:ext>
                </a:extLst>
              </p:cNvPr>
              <p:cNvSpPr/>
              <p:nvPr/>
            </p:nvSpPr>
            <p:spPr>
              <a:xfrm>
                <a:off x="10512000" y="421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6DFE6A9-D9BA-4A29-A156-4FF1C4F2C475}"/>
                  </a:ext>
                </a:extLst>
              </p:cNvPr>
              <p:cNvSpPr/>
              <p:nvPr/>
            </p:nvSpPr>
            <p:spPr>
              <a:xfrm>
                <a:off x="10512000" y="453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DD5592CB-1D81-4F9C-BA00-255B7D55AB56}"/>
                  </a:ext>
                </a:extLst>
              </p:cNvPr>
              <p:cNvSpPr/>
              <p:nvPr/>
            </p:nvSpPr>
            <p:spPr>
              <a:xfrm>
                <a:off x="10512000" y="486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AAD282B-1ECA-4150-BE7F-AEBD7F954F63}"/>
                  </a:ext>
                </a:extLst>
              </p:cNvPr>
              <p:cNvSpPr/>
              <p:nvPr/>
            </p:nvSpPr>
            <p:spPr>
              <a:xfrm>
                <a:off x="10512000" y="5184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4911629E-AA47-4780-AFD1-1A480A07C7F6}"/>
                  </a:ext>
                </a:extLst>
              </p:cNvPr>
              <p:cNvSpPr/>
              <p:nvPr/>
            </p:nvSpPr>
            <p:spPr>
              <a:xfrm>
                <a:off x="10080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73C129E-4E7B-42B9-8E3A-C4E53A3E17FE}"/>
                  </a:ext>
                </a:extLst>
              </p:cNvPr>
              <p:cNvSpPr/>
              <p:nvPr/>
            </p:nvSpPr>
            <p:spPr>
              <a:xfrm>
                <a:off x="9756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47020B98-5F4E-491E-A51C-4AF86D9A9168}"/>
                  </a:ext>
                </a:extLst>
              </p:cNvPr>
              <p:cNvSpPr/>
              <p:nvPr/>
            </p:nvSpPr>
            <p:spPr>
              <a:xfrm>
                <a:off x="9432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E64B43A8-0552-421C-BC47-D09F89B05AAD}"/>
                  </a:ext>
                </a:extLst>
              </p:cNvPr>
              <p:cNvSpPr/>
              <p:nvPr/>
            </p:nvSpPr>
            <p:spPr>
              <a:xfrm>
                <a:off x="9108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C253D599-5397-4412-AA2C-6175797811E2}"/>
                  </a:ext>
                </a:extLst>
              </p:cNvPr>
              <p:cNvSpPr/>
              <p:nvPr/>
            </p:nvSpPr>
            <p:spPr>
              <a:xfrm>
                <a:off x="8640000" y="522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D316699-0439-47FD-A341-37EB7ECA1F1B}"/>
                  </a:ext>
                </a:extLst>
              </p:cNvPr>
              <p:cNvSpPr/>
              <p:nvPr/>
            </p:nvSpPr>
            <p:spPr>
              <a:xfrm>
                <a:off x="8640000" y="489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5D3EF7B9-B576-49BB-AE51-E7AB5A818FC8}"/>
                  </a:ext>
                </a:extLst>
              </p:cNvPr>
              <p:cNvSpPr/>
              <p:nvPr/>
            </p:nvSpPr>
            <p:spPr>
              <a:xfrm>
                <a:off x="8640000" y="457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05A68B84-DA13-4162-BC21-21653145EDEC}"/>
                  </a:ext>
                </a:extLst>
              </p:cNvPr>
              <p:cNvSpPr/>
              <p:nvPr/>
            </p:nvSpPr>
            <p:spPr>
              <a:xfrm>
                <a:off x="8640000" y="4248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6" name="Grafik 45" descr="Schlüssel Silhouette">
              <a:extLst>
                <a:ext uri="{FF2B5EF4-FFF2-40B4-BE49-F238E27FC236}">
                  <a16:creationId xmlns:a16="http://schemas.microsoft.com/office/drawing/2014/main" id="{17F9AD17-C5EA-4F23-86DD-7A31EB8F3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757177">
              <a:off x="7310813" y="1697580"/>
              <a:ext cx="1044316" cy="1044316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43E34C9-6B04-4FE5-BA76-9987FD286C1B}"/>
              </a:ext>
            </a:extLst>
          </p:cNvPr>
          <p:cNvGrpSpPr/>
          <p:nvPr/>
        </p:nvGrpSpPr>
        <p:grpSpPr>
          <a:xfrm>
            <a:off x="520517" y="935804"/>
            <a:ext cx="4618402" cy="707886"/>
            <a:chOff x="520517" y="935804"/>
            <a:chExt cx="4618402" cy="707886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00220ED-07C1-4B9D-ACB9-8198421CE827}"/>
                </a:ext>
              </a:extLst>
            </p:cNvPr>
            <p:cNvSpPr txBox="1"/>
            <p:nvPr/>
          </p:nvSpPr>
          <p:spPr>
            <a:xfrm>
              <a:off x="2329283" y="1096121"/>
              <a:ext cx="87716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solidFill>
                    <a:srgbClr val="003560"/>
                  </a:solidFill>
                </a:rPr>
                <a:t>Constant</a:t>
              </a:r>
            </a:p>
            <a:p>
              <a:r>
                <a:rPr lang="de-DE" i="1" dirty="0">
                  <a:solidFill>
                    <a:srgbClr val="003560"/>
                  </a:solidFill>
                </a:rPr>
                <a:t>Time</a:t>
              </a: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CFC2FEE-F5A2-4C8A-8D95-1436E9D20EC7}"/>
                </a:ext>
              </a:extLst>
            </p:cNvPr>
            <p:cNvSpPr txBox="1"/>
            <p:nvPr/>
          </p:nvSpPr>
          <p:spPr>
            <a:xfrm>
              <a:off x="3315984" y="1096122"/>
              <a:ext cx="182293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solidFill>
                    <a:srgbClr val="003560"/>
                  </a:solidFill>
                </a:rPr>
                <a:t>ISW, PNI, PSNI, PINI</a:t>
              </a:r>
            </a:p>
            <a:p>
              <a:r>
                <a:rPr lang="de-DE" i="1" dirty="0">
                  <a:solidFill>
                    <a:srgbClr val="003560"/>
                  </a:solidFill>
                </a:rPr>
                <a:t>FINI, CINI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FD0EA4EB-3039-4092-8168-A6D1CEFEF83B}"/>
                </a:ext>
              </a:extLst>
            </p:cNvPr>
            <p:cNvSpPr txBox="1"/>
            <p:nvPr/>
          </p:nvSpPr>
          <p:spPr>
            <a:xfrm>
              <a:off x="520517" y="935804"/>
              <a:ext cx="15651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rgbClr val="003560"/>
                  </a:solidFill>
                </a:rPr>
                <a:t>Formal</a:t>
              </a:r>
            </a:p>
            <a:p>
              <a:r>
                <a:rPr lang="de-DE" sz="2000" b="1" dirty="0" err="1">
                  <a:solidFill>
                    <a:srgbClr val="003560"/>
                  </a:solidFill>
                </a:rPr>
                <a:t>Verification</a:t>
              </a:r>
              <a:endParaRPr lang="de-DE" sz="2000" b="1" dirty="0">
                <a:solidFill>
                  <a:srgbClr val="003560"/>
                </a:solidFill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183C1D1-6B76-46B9-B44B-84849E5AD68E}"/>
              </a:ext>
            </a:extLst>
          </p:cNvPr>
          <p:cNvGrpSpPr/>
          <p:nvPr/>
        </p:nvGrpSpPr>
        <p:grpSpPr>
          <a:xfrm>
            <a:off x="533884" y="3716872"/>
            <a:ext cx="8320897" cy="1042256"/>
            <a:chOff x="533884" y="3716872"/>
            <a:chExt cx="8320897" cy="1042256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0E3321F-6E7A-4ED9-BDDD-0F589CD85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717" y="3716872"/>
              <a:ext cx="1282064" cy="855778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6F2F475-87DE-4722-A3A6-F21197FA0C96}"/>
                </a:ext>
              </a:extLst>
            </p:cNvPr>
            <p:cNvSpPr txBox="1"/>
            <p:nvPr/>
          </p:nvSpPr>
          <p:spPr>
            <a:xfrm>
              <a:off x="533884" y="4051242"/>
              <a:ext cx="40243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 err="1">
                  <a:solidFill>
                    <a:srgbClr val="003560"/>
                  </a:solidFill>
                </a:rPr>
                <a:t>Testing</a:t>
              </a:r>
              <a:r>
                <a:rPr lang="de-DE" sz="2000" b="1" dirty="0">
                  <a:solidFill>
                    <a:srgbClr val="003560"/>
                  </a:solidFill>
                </a:rPr>
                <a:t> and </a:t>
              </a:r>
              <a:r>
                <a:rPr lang="de-DE" sz="2000" b="1" dirty="0" err="1">
                  <a:solidFill>
                    <a:srgbClr val="003560"/>
                  </a:solidFill>
                </a:rPr>
                <a:t>Practical</a:t>
              </a:r>
              <a:r>
                <a:rPr lang="de-DE" sz="2000" b="1" dirty="0">
                  <a:solidFill>
                    <a:srgbClr val="003560"/>
                  </a:solidFill>
                </a:rPr>
                <a:t> Validation</a:t>
              </a:r>
              <a:br>
                <a:rPr lang="de-DE" sz="2000" b="1" dirty="0">
                  <a:solidFill>
                    <a:srgbClr val="003560"/>
                  </a:solidFill>
                </a:rPr>
              </a:br>
              <a:endParaRPr lang="de-DE" sz="2000" b="1" dirty="0">
                <a:solidFill>
                  <a:srgbClr val="003560"/>
                </a:solidFill>
              </a:endParaRPr>
            </a:p>
          </p:txBody>
        </p:sp>
      </p:grpSp>
      <p:sp>
        <p:nvSpPr>
          <p:cNvPr id="32" name="Doppelte Welle 31">
            <a:extLst>
              <a:ext uri="{FF2B5EF4-FFF2-40B4-BE49-F238E27FC236}">
                <a16:creationId xmlns:a16="http://schemas.microsoft.com/office/drawing/2014/main" id="{50A0D152-0134-4FF2-ABB9-AD96C59D7BC5}"/>
              </a:ext>
            </a:extLst>
          </p:cNvPr>
          <p:cNvSpPr/>
          <p:nvPr/>
        </p:nvSpPr>
        <p:spPr>
          <a:xfrm rot="16200000">
            <a:off x="5744887" y="1295904"/>
            <a:ext cx="1131079" cy="2993852"/>
          </a:xfrm>
          <a:prstGeom prst="doubleWave">
            <a:avLst/>
          </a:prstGeom>
          <a:solidFill>
            <a:schemeClr val="tx1">
              <a:alpha val="5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2800" b="1" dirty="0">
                <a:solidFill>
                  <a:schemeClr val="bg1"/>
                </a:solidFill>
              </a:rPr>
              <a:t>THE GAP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E449770-26AF-4B0C-B656-93468577F2ED}"/>
              </a:ext>
            </a:extLst>
          </p:cNvPr>
          <p:cNvSpPr txBox="1"/>
          <p:nvPr/>
        </p:nvSpPr>
        <p:spPr>
          <a:xfrm>
            <a:off x="782664" y="2151785"/>
            <a:ext cx="7961568" cy="132343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Suitable</a:t>
            </a:r>
            <a:r>
              <a:rPr lang="de-DE" sz="2000" b="1" dirty="0"/>
              <a:t> </a:t>
            </a:r>
            <a:r>
              <a:rPr lang="de-DE" sz="2000" b="1" dirty="0" err="1"/>
              <a:t>complexity</a:t>
            </a:r>
            <a:r>
              <a:rPr lang="de-DE" sz="2000" b="1" dirty="0"/>
              <a:t>-aware sub-gate-level </a:t>
            </a:r>
            <a:r>
              <a:rPr lang="de-DE" sz="2000" b="1" dirty="0" err="1"/>
              <a:t>modelling</a:t>
            </a:r>
            <a:r>
              <a:rPr lang="de-DE" sz="2000" b="1" dirty="0"/>
              <a:t> </a:t>
            </a:r>
            <a:r>
              <a:rPr lang="de-DE" sz="2000" b="1" dirty="0" err="1"/>
              <a:t>is</a:t>
            </a:r>
            <a:r>
              <a:rPr lang="de-DE" sz="2000" b="1" dirty="0"/>
              <a:t> </a:t>
            </a:r>
            <a:r>
              <a:rPr lang="de-DE" sz="2000" b="1" dirty="0" err="1"/>
              <a:t>required</a:t>
            </a:r>
            <a:r>
              <a:rPr lang="de-DE" sz="2000" b="1" dirty="0"/>
              <a:t> </a:t>
            </a:r>
            <a:r>
              <a:rPr lang="de-DE" sz="2000" b="1" dirty="0" err="1"/>
              <a:t>for</a:t>
            </a:r>
            <a:r>
              <a:rPr lang="de-DE" sz="2000" b="1" dirty="0"/>
              <a:t> </a:t>
            </a:r>
            <a:r>
              <a:rPr lang="de-DE" sz="2000" b="1" dirty="0" err="1"/>
              <a:t>holistic</a:t>
            </a:r>
            <a:r>
              <a:rPr lang="de-DE" sz="2000" b="1" dirty="0"/>
              <a:t> </a:t>
            </a:r>
            <a:r>
              <a:rPr lang="de-DE" sz="2000" b="1" dirty="0" err="1"/>
              <a:t>verificaiton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implementation</a:t>
            </a:r>
            <a:r>
              <a:rPr lang="de-DE" sz="2000" b="1" dirty="0"/>
              <a:t> </a:t>
            </a:r>
            <a:r>
              <a:rPr lang="de-DE" sz="2000" b="1" dirty="0" err="1"/>
              <a:t>security</a:t>
            </a:r>
            <a:endParaRPr lang="de-DE" sz="2000" b="1" dirty="0"/>
          </a:p>
          <a:p>
            <a:pPr algn="ctr"/>
            <a:endParaRPr lang="de-DE" sz="2000" b="1" dirty="0"/>
          </a:p>
          <a:p>
            <a:pPr algn="ctr"/>
            <a:r>
              <a:rPr lang="de-DE" sz="2000" b="1" dirty="0" err="1"/>
              <a:t>With</a:t>
            </a:r>
            <a:r>
              <a:rPr lang="de-DE" sz="2000" b="1" dirty="0"/>
              <a:t> a </a:t>
            </a:r>
            <a:r>
              <a:rPr lang="de-DE" sz="2000" b="1" dirty="0" err="1"/>
              <a:t>holistic</a:t>
            </a:r>
            <a:r>
              <a:rPr lang="de-DE" sz="2000" b="1" dirty="0"/>
              <a:t> </a:t>
            </a:r>
            <a:r>
              <a:rPr lang="de-DE" sz="2000" b="1" dirty="0" err="1"/>
              <a:t>view</a:t>
            </a:r>
            <a:r>
              <a:rPr lang="de-DE" sz="2000" b="1" dirty="0"/>
              <a:t>, root-</a:t>
            </a:r>
            <a:r>
              <a:rPr lang="de-DE" sz="2000" b="1" dirty="0" err="1"/>
              <a:t>cause</a:t>
            </a:r>
            <a:r>
              <a:rPr lang="de-DE" sz="2000" b="1" dirty="0"/>
              <a:t> </a:t>
            </a:r>
            <a:r>
              <a:rPr lang="de-DE" sz="2000" b="1" dirty="0" err="1"/>
              <a:t>analysis</a:t>
            </a:r>
            <a:r>
              <a:rPr lang="de-DE" sz="2000" b="1" dirty="0"/>
              <a:t> </a:t>
            </a:r>
            <a:r>
              <a:rPr lang="de-DE" sz="2000" b="1" dirty="0" err="1"/>
              <a:t>becomes</a:t>
            </a:r>
            <a:r>
              <a:rPr lang="de-DE" sz="2000" b="1" dirty="0"/>
              <a:t> </a:t>
            </a:r>
            <a:r>
              <a:rPr lang="de-DE" sz="2000" b="1" dirty="0" err="1"/>
              <a:t>feasible</a:t>
            </a:r>
            <a:endParaRPr lang="de-DE" sz="2000" b="1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5A82DCE-4080-4D11-BA29-62BDA1B08B8B}"/>
              </a:ext>
            </a:extLst>
          </p:cNvPr>
          <p:cNvGrpSpPr/>
          <p:nvPr/>
        </p:nvGrpSpPr>
        <p:grpSpPr>
          <a:xfrm>
            <a:off x="5357994" y="1170111"/>
            <a:ext cx="1434778" cy="3404499"/>
            <a:chOff x="5357994" y="1170111"/>
            <a:chExt cx="1434778" cy="3404499"/>
          </a:xfrm>
        </p:grpSpPr>
        <p:sp>
          <p:nvSpPr>
            <p:cNvPr id="31" name="Pfeil: nach rechts 30">
              <a:extLst>
                <a:ext uri="{FF2B5EF4-FFF2-40B4-BE49-F238E27FC236}">
                  <a16:creationId xmlns:a16="http://schemas.microsoft.com/office/drawing/2014/main" id="{0FE71C5D-E0A9-4BBA-BF0C-7A79E6EF5685}"/>
                </a:ext>
              </a:extLst>
            </p:cNvPr>
            <p:cNvSpPr/>
            <p:nvPr/>
          </p:nvSpPr>
          <p:spPr>
            <a:xfrm>
              <a:off x="5357994" y="1170111"/>
              <a:ext cx="877163" cy="671206"/>
            </a:xfrm>
            <a:prstGeom prst="rightArrow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b="1" dirty="0">
                  <a:solidFill>
                    <a:schemeClr val="bg1"/>
                  </a:solidFill>
                </a:rPr>
                <a:t>???</a:t>
              </a:r>
            </a:p>
          </p:txBody>
        </p:sp>
        <p:sp>
          <p:nvSpPr>
            <p:cNvPr id="76" name="Pfeil: nach rechts 75">
              <a:extLst>
                <a:ext uri="{FF2B5EF4-FFF2-40B4-BE49-F238E27FC236}">
                  <a16:creationId xmlns:a16="http://schemas.microsoft.com/office/drawing/2014/main" id="{D804C71C-6130-4DB9-B863-9E4D591FABEA}"/>
                </a:ext>
              </a:extLst>
            </p:cNvPr>
            <p:cNvSpPr/>
            <p:nvPr/>
          </p:nvSpPr>
          <p:spPr>
            <a:xfrm rot="10800000" flipV="1">
              <a:off x="5915609" y="3903404"/>
              <a:ext cx="877163" cy="671206"/>
            </a:xfrm>
            <a:prstGeom prst="rightArrow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b="1" dirty="0">
                  <a:solidFill>
                    <a:schemeClr val="bg1"/>
                  </a:solidFill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1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2" grpId="0" animBg="1"/>
      <p:bldP spid="8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A4E54-732A-4ED0-86C7-65519953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81" y="1134619"/>
            <a:ext cx="8172000" cy="720000"/>
          </a:xfrm>
        </p:spPr>
        <p:txBody>
          <a:bodyPr/>
          <a:lstStyle/>
          <a:p>
            <a:r>
              <a:rPr lang="de-DE" dirty="0">
                <a:latin typeface="+mn-lt"/>
              </a:rPr>
              <a:t>DIRECTIONS </a:t>
            </a:r>
            <a:endParaRPr lang="en-US" dirty="0">
              <a:latin typeface="+mn-lt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8CF6531-D2BC-0C66-B7EF-97E5AA6EB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280" y="1760513"/>
            <a:ext cx="7956143" cy="1079897"/>
          </a:xfrm>
        </p:spPr>
        <p:txBody>
          <a:bodyPr/>
          <a:lstStyle/>
          <a:p>
            <a:r>
              <a:rPr lang="en-US" sz="2800" dirty="0"/>
              <a:t>Moving Target Defense in Hardware</a:t>
            </a:r>
          </a:p>
        </p:txBody>
      </p:sp>
    </p:spTree>
    <p:extLst>
      <p:ext uri="{BB962C8B-B14F-4D97-AF65-F5344CB8AC3E}">
        <p14:creationId xmlns:p14="http://schemas.microsoft.com/office/powerpoint/2010/main" val="4172950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DIRECTION: Moving Target Defense in Hardware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A226B-6514-424B-839D-0A751B1BFA1A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33" name="Inhaltsplatzhalter 32">
            <a:extLst>
              <a:ext uri="{FF2B5EF4-FFF2-40B4-BE49-F238E27FC236}">
                <a16:creationId xmlns:a16="http://schemas.microsoft.com/office/drawing/2014/main" id="{B52B29C1-207A-DE2E-F9E6-85D674B7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18" y="843558"/>
            <a:ext cx="6302977" cy="3996348"/>
          </a:xfrm>
        </p:spPr>
        <p:txBody>
          <a:bodyPr lIns="0"/>
          <a:lstStyle/>
          <a:p>
            <a:pPr marL="4763"/>
            <a:r>
              <a:rPr lang="en-US" sz="1600" dirty="0"/>
              <a:t>Many attack vectors exploit the static nature of hardware</a:t>
            </a:r>
          </a:p>
          <a:p>
            <a:pPr marL="290513" indent="-285750">
              <a:buFont typeface="Wingdings" panose="05000000000000000000" pitchFamily="2" charset="2"/>
              <a:buChar char="è"/>
            </a:pPr>
            <a:r>
              <a:rPr lang="en-US" sz="1600" dirty="0"/>
              <a:t>Idea: </a:t>
            </a:r>
            <a:r>
              <a:rPr lang="en-US" sz="1600" i="1" dirty="0"/>
              <a:t>Runtime reconfiguration of HW security components </a:t>
            </a:r>
          </a:p>
          <a:p>
            <a:pPr marL="4763"/>
            <a:r>
              <a:rPr lang="en-US" sz="1400" dirty="0">
                <a:solidFill>
                  <a:schemeClr val="bg2"/>
                </a:solidFill>
              </a:rPr>
              <a:t>Advantages</a:t>
            </a:r>
            <a:r>
              <a:rPr lang="en-US" sz="1400" dirty="0"/>
              <a:t>:</a:t>
            </a:r>
          </a:p>
          <a:p>
            <a:pPr marL="290513" indent="-285750">
              <a:buFontTx/>
              <a:buChar char="-"/>
            </a:pPr>
            <a:r>
              <a:rPr lang="en-US" sz="1400" b="0" dirty="0"/>
              <a:t>Profiled and location-based attacks could be eliminated, e.g. SCA</a:t>
            </a:r>
          </a:p>
          <a:p>
            <a:pPr marL="290513" indent="-285750">
              <a:buFontTx/>
              <a:buChar char="-"/>
            </a:pPr>
            <a:r>
              <a:rPr lang="en-US" sz="1400" b="0" dirty="0"/>
              <a:t>Hardware could be </a:t>
            </a:r>
            <a:r>
              <a:rPr lang="en-US" sz="1400" dirty="0"/>
              <a:t>upgraded</a:t>
            </a:r>
            <a:r>
              <a:rPr lang="en-US" sz="1400" b="0" dirty="0"/>
              <a:t> on-the-fly in case of security failures</a:t>
            </a:r>
          </a:p>
          <a:p>
            <a:pPr marL="290513" indent="-285750">
              <a:buFontTx/>
              <a:buChar char="-"/>
            </a:pPr>
            <a:r>
              <a:rPr lang="en-US" sz="1400" b="0" dirty="0"/>
              <a:t>Runtime support for </a:t>
            </a:r>
            <a:r>
              <a:rPr lang="en-US" sz="1400" dirty="0"/>
              <a:t>complex crypto portfolios </a:t>
            </a:r>
            <a:r>
              <a:rPr lang="en-US" sz="1400" b="0" dirty="0"/>
              <a:t>(cf. NIST PQC standards)</a:t>
            </a:r>
          </a:p>
          <a:p>
            <a:pPr marL="290513" indent="-285750">
              <a:buFontTx/>
              <a:buChar char="-"/>
            </a:pPr>
            <a:endParaRPr lang="en-US" sz="1400" b="0" dirty="0"/>
          </a:p>
          <a:p>
            <a:pPr marL="4763"/>
            <a:r>
              <a:rPr lang="en-US" sz="2000" dirty="0">
                <a:sym typeface="Wingdings" panose="05000000000000000000" pitchFamily="2" charset="2"/>
              </a:rPr>
              <a:t>Proof-of-Concept: </a:t>
            </a:r>
            <a:br>
              <a:rPr lang="en-US" sz="2000" dirty="0">
                <a:sym typeface="Wingdings" panose="05000000000000000000" pitchFamily="2" charset="2"/>
              </a:rPr>
            </a:br>
            <a:br>
              <a:rPr lang="en-US" sz="1800" b="0" dirty="0">
                <a:sym typeface="Wingdings" panose="05000000000000000000" pitchFamily="2" charset="2"/>
              </a:rPr>
            </a:br>
            <a:r>
              <a:rPr lang="en-US" sz="1800" b="0" dirty="0">
                <a:sym typeface="Wingdings" panose="05000000000000000000" pitchFamily="2" charset="2"/>
              </a:rPr>
              <a:t>	</a:t>
            </a:r>
            <a:r>
              <a:rPr lang="en-US" sz="1800" b="0" i="1" dirty="0">
                <a:sym typeface="Wingdings" panose="05000000000000000000" pitchFamily="2" charset="2"/>
              </a:rPr>
              <a:t>Runtime-Dynamic AES Implementation </a:t>
            </a:r>
            <a:br>
              <a:rPr lang="en-US" sz="1800" b="0" i="1" dirty="0">
                <a:sym typeface="Wingdings" panose="05000000000000000000" pitchFamily="2" charset="2"/>
              </a:rPr>
            </a:br>
            <a:r>
              <a:rPr lang="en-US" sz="1800" b="0" i="1" dirty="0">
                <a:sym typeface="Wingdings" panose="05000000000000000000" pitchFamily="2" charset="2"/>
              </a:rPr>
              <a:t>	on Hardware (FPGA)</a:t>
            </a:r>
            <a:endParaRPr lang="en-US" sz="1800" b="0" i="1" dirty="0"/>
          </a:p>
          <a:p>
            <a:pPr marL="290513" indent="-285750">
              <a:buFontTx/>
              <a:buChar char="-"/>
            </a:pPr>
            <a:endParaRPr lang="en-US" sz="1400" b="0" dirty="0"/>
          </a:p>
          <a:p>
            <a:pPr marL="4763"/>
            <a:endParaRPr lang="en-US" sz="1400" b="0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B121D4F-53D8-3B93-3591-7BF082788D1D}"/>
              </a:ext>
            </a:extLst>
          </p:cNvPr>
          <p:cNvGrpSpPr>
            <a:grpSpLocks noChangeAspect="1"/>
          </p:cNvGrpSpPr>
          <p:nvPr/>
        </p:nvGrpSpPr>
        <p:grpSpPr>
          <a:xfrm>
            <a:off x="6330130" y="3056790"/>
            <a:ext cx="2577270" cy="1620000"/>
            <a:chOff x="9192344" y="1790975"/>
            <a:chExt cx="3150000" cy="198000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95EE5E4-277B-B854-08A0-A36EDC4A2AD6}"/>
                </a:ext>
              </a:extLst>
            </p:cNvPr>
            <p:cNvSpPr/>
            <p:nvPr/>
          </p:nvSpPr>
          <p:spPr>
            <a:xfrm>
              <a:off x="9192344" y="2132856"/>
              <a:ext cx="1440000" cy="1440000"/>
            </a:xfrm>
            <a:prstGeom prst="rect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9">
              <a:extLst>
                <a:ext uri="{FF2B5EF4-FFF2-40B4-BE49-F238E27FC236}">
                  <a16:creationId xmlns:a16="http://schemas.microsoft.com/office/drawing/2014/main" id="{F9DDA410-0B13-3DEA-DF72-27C465286EE7}"/>
                </a:ext>
              </a:extLst>
            </p:cNvPr>
            <p:cNvCxnSpPr>
              <a:stCxn id="32" idx="0"/>
              <a:endCxn id="32" idx="2"/>
            </p:cNvCxnSpPr>
            <p:nvPr/>
          </p:nvCxnSpPr>
          <p:spPr>
            <a:xfrm>
              <a:off x="9912344" y="2132856"/>
              <a:ext cx="0" cy="144000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10">
              <a:extLst>
                <a:ext uri="{FF2B5EF4-FFF2-40B4-BE49-F238E27FC236}">
                  <a16:creationId xmlns:a16="http://schemas.microsoft.com/office/drawing/2014/main" id="{686A05F3-E628-939F-A6AB-3311EB7F5899}"/>
                </a:ext>
              </a:extLst>
            </p:cNvPr>
            <p:cNvCxnSpPr>
              <a:cxnSpLocks/>
              <a:stCxn id="32" idx="1"/>
              <a:endCxn id="32" idx="3"/>
            </p:cNvCxnSpPr>
            <p:nvPr/>
          </p:nvCxnSpPr>
          <p:spPr>
            <a:xfrm>
              <a:off x="9192344" y="2852856"/>
              <a:ext cx="144000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7CA6192-33FF-1B5B-ECC0-BABB8F4B747C}"/>
                </a:ext>
              </a:extLst>
            </p:cNvPr>
            <p:cNvSpPr/>
            <p:nvPr/>
          </p:nvSpPr>
          <p:spPr>
            <a:xfrm>
              <a:off x="9252000" y="2177919"/>
              <a:ext cx="612000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2D626DE-1BA5-7FA3-24E8-A8EDCFD1802C}"/>
                </a:ext>
              </a:extLst>
            </p:cNvPr>
            <p:cNvSpPr/>
            <p:nvPr/>
          </p:nvSpPr>
          <p:spPr>
            <a:xfrm>
              <a:off x="9252000" y="2898000"/>
              <a:ext cx="612000" cy="61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F567DEE-5FDF-78BD-1148-258508C4E178}"/>
                </a:ext>
              </a:extLst>
            </p:cNvPr>
            <p:cNvSpPr/>
            <p:nvPr/>
          </p:nvSpPr>
          <p:spPr>
            <a:xfrm>
              <a:off x="9972000" y="2897082"/>
              <a:ext cx="612000" cy="612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Bogen 38">
              <a:extLst>
                <a:ext uri="{FF2B5EF4-FFF2-40B4-BE49-F238E27FC236}">
                  <a16:creationId xmlns:a16="http://schemas.microsoft.com/office/drawing/2014/main" id="{D85F93C1-D0FA-F2AE-6776-C3F31CB99C59}"/>
                </a:ext>
              </a:extLst>
            </p:cNvPr>
            <p:cNvSpPr/>
            <p:nvPr/>
          </p:nvSpPr>
          <p:spPr>
            <a:xfrm>
              <a:off x="10362344" y="1790975"/>
              <a:ext cx="1980000" cy="1980000"/>
            </a:xfrm>
            <a:prstGeom prst="arc">
              <a:avLst>
                <a:gd name="adj1" fmla="val 12065506"/>
                <a:gd name="adj2" fmla="val 7232075"/>
              </a:avLst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C1382708-9004-053E-B0C8-AA313CDE7216}"/>
                </a:ext>
              </a:extLst>
            </p:cNvPr>
            <p:cNvSpPr/>
            <p:nvPr/>
          </p:nvSpPr>
          <p:spPr>
            <a:xfrm>
              <a:off x="11033999" y="3249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5254658-AF38-5447-79F3-433FCD5AF7AC}"/>
                </a:ext>
              </a:extLst>
            </p:cNvPr>
            <p:cNvSpPr/>
            <p:nvPr/>
          </p:nvSpPr>
          <p:spPr>
            <a:xfrm>
              <a:off x="11545613" y="3015964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5B901040-74E5-8CD5-3DD1-72B107586CB6}"/>
                </a:ext>
              </a:extLst>
            </p:cNvPr>
            <p:cNvSpPr/>
            <p:nvPr/>
          </p:nvSpPr>
          <p:spPr>
            <a:xfrm>
              <a:off x="11802344" y="2474975"/>
              <a:ext cx="360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F9A56E4-681C-368A-D0FC-4D727C53F4AF}"/>
              </a:ext>
            </a:extLst>
          </p:cNvPr>
          <p:cNvGrpSpPr/>
          <p:nvPr/>
        </p:nvGrpSpPr>
        <p:grpSpPr>
          <a:xfrm>
            <a:off x="6942276" y="940046"/>
            <a:ext cx="1800000" cy="1800000"/>
            <a:chOff x="6084168" y="987574"/>
            <a:chExt cx="1800000" cy="1800000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66BBBF2B-2E9B-3183-81D5-F29F965D69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84168" y="987574"/>
              <a:ext cx="1800000" cy="1800000"/>
              <a:chOff x="5891151" y="1323143"/>
              <a:chExt cx="2160000" cy="2160000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18987F8C-4D6D-C593-9CEA-3F2B5AAAAD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91151" y="1323143"/>
                <a:ext cx="2160000" cy="2160000"/>
                <a:chOff x="8640000" y="3780000"/>
                <a:chExt cx="2088000" cy="2088000"/>
              </a:xfrm>
              <a:solidFill>
                <a:srgbClr val="003560"/>
              </a:solidFill>
            </p:grpSpPr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4688FC37-4784-3C9D-2833-D15B2B158805}"/>
                    </a:ext>
                  </a:extLst>
                </p:cNvPr>
                <p:cNvSpPr/>
                <p:nvPr/>
              </p:nvSpPr>
              <p:spPr>
                <a:xfrm>
                  <a:off x="9000000" y="4140000"/>
                  <a:ext cx="1368000" cy="1368000"/>
                </a:xfrm>
                <a:prstGeom prst="rect">
                  <a:avLst/>
                </a:prstGeom>
                <a:grpFill/>
                <a:ln w="1143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EBDF415E-F797-5B94-A380-086EE3EB84E0}"/>
                    </a:ext>
                  </a:extLst>
                </p:cNvPr>
                <p:cNvSpPr/>
                <p:nvPr/>
              </p:nvSpPr>
              <p:spPr>
                <a:xfrm>
                  <a:off x="9072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BEC68E3F-5C16-94EC-2942-2F31A81129FC}"/>
                    </a:ext>
                  </a:extLst>
                </p:cNvPr>
                <p:cNvSpPr/>
                <p:nvPr/>
              </p:nvSpPr>
              <p:spPr>
                <a:xfrm>
                  <a:off x="9396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1C1B3C59-A454-C596-B9D0-678A5CE57E3B}"/>
                    </a:ext>
                  </a:extLst>
                </p:cNvPr>
                <p:cNvSpPr/>
                <p:nvPr/>
              </p:nvSpPr>
              <p:spPr>
                <a:xfrm>
                  <a:off x="9720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48CCF260-ECDD-619F-B26B-27DA258C901B}"/>
                    </a:ext>
                  </a:extLst>
                </p:cNvPr>
                <p:cNvSpPr/>
                <p:nvPr/>
              </p:nvSpPr>
              <p:spPr>
                <a:xfrm>
                  <a:off x="10044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FE9E25AD-272C-4F0E-7A38-635AD83715BC}"/>
                    </a:ext>
                  </a:extLst>
                </p:cNvPr>
                <p:cNvSpPr/>
                <p:nvPr/>
              </p:nvSpPr>
              <p:spPr>
                <a:xfrm>
                  <a:off x="10512000" y="421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32871B60-18EF-C813-2FC5-21A9010EF9B4}"/>
                    </a:ext>
                  </a:extLst>
                </p:cNvPr>
                <p:cNvSpPr/>
                <p:nvPr/>
              </p:nvSpPr>
              <p:spPr>
                <a:xfrm>
                  <a:off x="10512000" y="4536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ABB293A0-72D8-E043-4500-B3DCB1C0EB5A}"/>
                    </a:ext>
                  </a:extLst>
                </p:cNvPr>
                <p:cNvSpPr/>
                <p:nvPr/>
              </p:nvSpPr>
              <p:spPr>
                <a:xfrm>
                  <a:off x="10512000" y="486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2228F1A7-A54B-A454-0A0E-D6C5B4103D8D}"/>
                    </a:ext>
                  </a:extLst>
                </p:cNvPr>
                <p:cNvSpPr/>
                <p:nvPr/>
              </p:nvSpPr>
              <p:spPr>
                <a:xfrm>
                  <a:off x="10512000" y="5184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3B6D6A3A-FFCC-2385-132F-B0501FC17D05}"/>
                    </a:ext>
                  </a:extLst>
                </p:cNvPr>
                <p:cNvSpPr/>
                <p:nvPr/>
              </p:nvSpPr>
              <p:spPr>
                <a:xfrm>
                  <a:off x="10080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03F8BDEA-FE34-0C6C-E344-55572ED94FA5}"/>
                    </a:ext>
                  </a:extLst>
                </p:cNvPr>
                <p:cNvSpPr/>
                <p:nvPr/>
              </p:nvSpPr>
              <p:spPr>
                <a:xfrm>
                  <a:off x="9756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0E8702BD-3826-0CEB-6436-9A3B8917B25A}"/>
                    </a:ext>
                  </a:extLst>
                </p:cNvPr>
                <p:cNvSpPr/>
                <p:nvPr/>
              </p:nvSpPr>
              <p:spPr>
                <a:xfrm>
                  <a:off x="9432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2B6EAA9-952F-EF34-51D0-790BD7673CA4}"/>
                    </a:ext>
                  </a:extLst>
                </p:cNvPr>
                <p:cNvSpPr/>
                <p:nvPr/>
              </p:nvSpPr>
              <p:spPr>
                <a:xfrm>
                  <a:off x="9108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A9D536C5-EC64-9CFA-3D26-C8C39D664FD3}"/>
                    </a:ext>
                  </a:extLst>
                </p:cNvPr>
                <p:cNvSpPr/>
                <p:nvPr/>
              </p:nvSpPr>
              <p:spPr>
                <a:xfrm>
                  <a:off x="8640000" y="522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91BCFCE9-F500-5B4B-15C6-2BBC6FC00952}"/>
                    </a:ext>
                  </a:extLst>
                </p:cNvPr>
                <p:cNvSpPr/>
                <p:nvPr/>
              </p:nvSpPr>
              <p:spPr>
                <a:xfrm>
                  <a:off x="8640000" y="4896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51A63CC9-3AD0-3DA7-5DF7-A088740CB700}"/>
                    </a:ext>
                  </a:extLst>
                </p:cNvPr>
                <p:cNvSpPr/>
                <p:nvPr/>
              </p:nvSpPr>
              <p:spPr>
                <a:xfrm>
                  <a:off x="8640000" y="457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0529EB4E-9734-1E26-8E52-3D88A1EEEDF4}"/>
                    </a:ext>
                  </a:extLst>
                </p:cNvPr>
                <p:cNvSpPr/>
                <p:nvPr/>
              </p:nvSpPr>
              <p:spPr>
                <a:xfrm>
                  <a:off x="8640000" y="4248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C3A68E5-89B5-6D80-1C50-582523FF9EBD}"/>
                  </a:ext>
                </a:extLst>
              </p:cNvPr>
              <p:cNvSpPr txBox="1"/>
              <p:nvPr/>
            </p:nvSpPr>
            <p:spPr>
              <a:xfrm>
                <a:off x="6263565" y="1730647"/>
                <a:ext cx="1415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800" b="1" dirty="0">
                    <a:solidFill>
                      <a:schemeClr val="bg1"/>
                    </a:solidFill>
                  </a:rPr>
                  <a:t>Software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4E37D78-DD8E-FF0B-8200-A338E1F4374C}"/>
                  </a:ext>
                </a:extLst>
              </p:cNvPr>
              <p:cNvSpPr txBox="1"/>
              <p:nvPr/>
            </p:nvSpPr>
            <p:spPr>
              <a:xfrm>
                <a:off x="6195728" y="2316964"/>
                <a:ext cx="1570908" cy="775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800" b="1" dirty="0">
                    <a:solidFill>
                      <a:schemeClr val="bg1"/>
                    </a:solidFill>
                  </a:rPr>
                  <a:t>Secure </a:t>
                </a:r>
              </a:p>
              <a:p>
                <a:pPr algn="ctr"/>
                <a:r>
                  <a:rPr lang="de-DE" sz="1800" b="1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</p:grpSp>
        <p:sp>
          <p:nvSpPr>
            <p:cNvPr id="43" name="Pfeil nach oben und unten 42">
              <a:extLst>
                <a:ext uri="{FF2B5EF4-FFF2-40B4-BE49-F238E27FC236}">
                  <a16:creationId xmlns:a16="http://schemas.microsoft.com/office/drawing/2014/main" id="{57F491F4-F1D0-1E5B-2216-5726C06E80DE}"/>
                </a:ext>
              </a:extLst>
            </p:cNvPr>
            <p:cNvSpPr/>
            <p:nvPr/>
          </p:nvSpPr>
          <p:spPr>
            <a:xfrm>
              <a:off x="6840000" y="1656000"/>
              <a:ext cx="248276" cy="317619"/>
            </a:xfrm>
            <a:prstGeom prst="upDownArrow">
              <a:avLst/>
            </a:prstGeom>
            <a:solidFill>
              <a:schemeClr val="bg1"/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1" dirty="0">
                <a:solidFill>
                  <a:srgbClr val="003560"/>
                </a:solidFill>
              </a:endParaRP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BD72A074-1B8F-A4BB-521C-D27FA4FA4B31}"/>
                </a:ext>
              </a:extLst>
            </p:cNvPr>
            <p:cNvSpPr/>
            <p:nvPr/>
          </p:nvSpPr>
          <p:spPr>
            <a:xfrm>
              <a:off x="6394513" y="1810618"/>
              <a:ext cx="1179310" cy="651723"/>
            </a:xfrm>
            <a:prstGeom prst="rect">
              <a:avLst/>
            </a:prstGeom>
            <a:noFill/>
            <a:ln w="25400">
              <a:solidFill>
                <a:schemeClr val="bg1">
                  <a:alpha val="61113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1" dirty="0">
                <a:solidFill>
                  <a:srgbClr val="0035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80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1C0DC-5C25-47C4-965E-823F782E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 Architecture – Runtime Reconfiguration of AES</a:t>
            </a:r>
          </a:p>
        </p:txBody>
      </p:sp>
      <p:sp>
        <p:nvSpPr>
          <p:cNvPr id="147" name="Inhaltsplatzhalter 2">
            <a:extLst>
              <a:ext uri="{FF2B5EF4-FFF2-40B4-BE49-F238E27FC236}">
                <a16:creationId xmlns:a16="http://schemas.microsoft.com/office/drawing/2014/main" id="{B98E8116-CDE6-4251-BCC1-C91B002EB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316" y="889579"/>
            <a:ext cx="3881050" cy="367240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500" b="0" dirty="0"/>
              <a:t>FPGAs can be </a:t>
            </a:r>
            <a:r>
              <a:rPr lang="en-US" sz="1500" dirty="0"/>
              <a:t>reconfigured in parts </a:t>
            </a:r>
          </a:p>
          <a:p>
            <a:pPr>
              <a:lnSpc>
                <a:spcPct val="200000"/>
              </a:lnSpc>
            </a:pPr>
            <a:r>
              <a:rPr lang="en-US" dirty="0"/>
              <a:t>Partial reconfiguration </a:t>
            </a:r>
            <a:r>
              <a:rPr lang="en-US" b="0" dirty="0"/>
              <a:t>requires prebuilt </a:t>
            </a:r>
            <a:r>
              <a:rPr lang="en-US" b="0" dirty="0" err="1"/>
              <a:t>subconfigurations</a:t>
            </a:r>
            <a:r>
              <a:rPr lang="en-US" b="0" dirty="0"/>
              <a:t> (e.g. AES rounds)</a:t>
            </a:r>
          </a:p>
          <a:p>
            <a:pPr>
              <a:lnSpc>
                <a:spcPct val="200000"/>
              </a:lnSpc>
            </a:pPr>
            <a:r>
              <a:rPr lang="en-US" sz="1500" b="0" dirty="0"/>
              <a:t>All configuration data is stored on </a:t>
            </a:r>
            <a:br>
              <a:rPr lang="en-US" sz="1500" b="0" dirty="0"/>
            </a:br>
            <a:r>
              <a:rPr lang="en-US" sz="1500" dirty="0"/>
              <a:t>external flash </a:t>
            </a:r>
            <a:r>
              <a:rPr lang="en-US" sz="1500" b="0" dirty="0"/>
              <a:t>and loaded by the PRC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21B625-A4F9-44DD-93E5-61C709FC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6DD9-7336-4D63-91B3-772A9B768BFF}" type="datetime4">
              <a:rPr lang="de-DE" smtClean="0"/>
              <a:t>16. August 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500451-51E6-4248-B57D-8EABF25D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61482F-7815-4015-91B1-B64FA469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04BB-8A3A-4636-B113-A6CBB7876AF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79407-60B1-4AFF-93E4-27B79734B4FE}"/>
              </a:ext>
            </a:extLst>
          </p:cNvPr>
          <p:cNvSpPr/>
          <p:nvPr/>
        </p:nvSpPr>
        <p:spPr>
          <a:xfrm>
            <a:off x="4403221" y="999000"/>
            <a:ext cx="4461645" cy="3628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13" b="1" dirty="0">
                <a:solidFill>
                  <a:schemeClr val="tx1"/>
                </a:solidFill>
              </a:rPr>
              <a:t>Xilinx ZYNQ </a:t>
            </a:r>
            <a:r>
              <a:rPr lang="en-US" sz="1013" b="1" dirty="0" err="1">
                <a:solidFill>
                  <a:schemeClr val="tx1"/>
                </a:solidFill>
              </a:rPr>
              <a:t>UltraScale</a:t>
            </a:r>
            <a:r>
              <a:rPr lang="en-US" sz="1013" b="1" dirty="0">
                <a:solidFill>
                  <a:schemeClr val="tx1"/>
                </a:solidFill>
              </a:rPr>
              <a:t>+ SOC</a:t>
            </a:r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0D58E270-E2B3-4192-8D6E-206A24429A29}"/>
              </a:ext>
            </a:extLst>
          </p:cNvPr>
          <p:cNvGrpSpPr/>
          <p:nvPr/>
        </p:nvGrpSpPr>
        <p:grpSpPr>
          <a:xfrm>
            <a:off x="4386232" y="3725901"/>
            <a:ext cx="1321364" cy="856189"/>
            <a:chOff x="7048896" y="4794515"/>
            <a:chExt cx="1761818" cy="1141585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7F57606A-8A72-448A-8EED-05D81B03ACBA}"/>
                </a:ext>
              </a:extLst>
            </p:cNvPr>
            <p:cNvSpPr/>
            <p:nvPr/>
          </p:nvSpPr>
          <p:spPr>
            <a:xfrm>
              <a:off x="7212651" y="4794515"/>
              <a:ext cx="1598063" cy="6406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1736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>
                  <a:solidFill>
                    <a:schemeClr val="tx1"/>
                  </a:solidFill>
                </a:rPr>
                <a:t>PRC + ICAP</a:t>
              </a:r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075E47FD-E5D4-4D03-9563-BC3EC1905B3F}"/>
                </a:ext>
              </a:extLst>
            </p:cNvPr>
            <p:cNvSpPr/>
            <p:nvPr/>
          </p:nvSpPr>
          <p:spPr>
            <a:xfrm>
              <a:off x="7300490" y="5286063"/>
              <a:ext cx="179462" cy="145278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rgbClr val="1736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22CBE1F-A31F-4028-9910-216A82C29244}"/>
                </a:ext>
              </a:extLst>
            </p:cNvPr>
            <p:cNvSpPr txBox="1"/>
            <p:nvPr/>
          </p:nvSpPr>
          <p:spPr>
            <a:xfrm>
              <a:off x="7048896" y="5605155"/>
              <a:ext cx="1478757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200 MHz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F6DB136F-2F9C-47EB-9543-71490289697E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7390221" y="5431341"/>
              <a:ext cx="0" cy="246684"/>
            </a:xfrm>
            <a:prstGeom prst="straightConnector1">
              <a:avLst/>
            </a:prstGeom>
            <a:ln w="25400">
              <a:solidFill>
                <a:srgbClr val="17365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B50BAC77-B984-416B-9502-B8933F377179}"/>
              </a:ext>
            </a:extLst>
          </p:cNvPr>
          <p:cNvSpPr/>
          <p:nvPr/>
        </p:nvSpPr>
        <p:spPr>
          <a:xfrm>
            <a:off x="531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0C828B-49B1-4828-A42B-20CDA3BB0B3F}"/>
              </a:ext>
            </a:extLst>
          </p:cNvPr>
          <p:cNvSpPr/>
          <p:nvPr/>
        </p:nvSpPr>
        <p:spPr>
          <a:xfrm>
            <a:off x="558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BE37F1D-78B3-4A71-AB42-1C526F20D217}"/>
              </a:ext>
            </a:extLst>
          </p:cNvPr>
          <p:cNvSpPr/>
          <p:nvPr/>
        </p:nvSpPr>
        <p:spPr>
          <a:xfrm>
            <a:off x="585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092CBD7-278F-41AE-B51F-626913515C3B}"/>
              </a:ext>
            </a:extLst>
          </p:cNvPr>
          <p:cNvSpPr/>
          <p:nvPr/>
        </p:nvSpPr>
        <p:spPr>
          <a:xfrm>
            <a:off x="612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4DB4CA-6891-4E05-964A-0736B8E25621}"/>
              </a:ext>
            </a:extLst>
          </p:cNvPr>
          <p:cNvSpPr/>
          <p:nvPr/>
        </p:nvSpPr>
        <p:spPr>
          <a:xfrm>
            <a:off x="639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D1421E8-A214-4AD7-A12B-9D4A03849679}"/>
              </a:ext>
            </a:extLst>
          </p:cNvPr>
          <p:cNvSpPr/>
          <p:nvPr/>
        </p:nvSpPr>
        <p:spPr>
          <a:xfrm>
            <a:off x="666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940CE91-2ADE-43D5-9D86-44558685AFAB}"/>
              </a:ext>
            </a:extLst>
          </p:cNvPr>
          <p:cNvSpPr/>
          <p:nvPr/>
        </p:nvSpPr>
        <p:spPr>
          <a:xfrm>
            <a:off x="693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0F4FF92-54BE-4A7C-8B29-5F41CAF98662}"/>
              </a:ext>
            </a:extLst>
          </p:cNvPr>
          <p:cNvSpPr/>
          <p:nvPr/>
        </p:nvSpPr>
        <p:spPr>
          <a:xfrm>
            <a:off x="720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C48578-4A0D-4AE7-A5B8-6BA989FCCADA}"/>
              </a:ext>
            </a:extLst>
          </p:cNvPr>
          <p:cNvSpPr/>
          <p:nvPr/>
        </p:nvSpPr>
        <p:spPr>
          <a:xfrm>
            <a:off x="747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E3DF203-08B5-4375-A3FF-DFDF5935815B}"/>
              </a:ext>
            </a:extLst>
          </p:cNvPr>
          <p:cNvSpPr/>
          <p:nvPr/>
        </p:nvSpPr>
        <p:spPr>
          <a:xfrm>
            <a:off x="774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52CF276-B6D0-4B96-83EC-B7DFE6E64B2E}"/>
              </a:ext>
            </a:extLst>
          </p:cNvPr>
          <p:cNvSpPr/>
          <p:nvPr/>
        </p:nvSpPr>
        <p:spPr>
          <a:xfrm>
            <a:off x="801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F21FF2-2A46-4ECE-BF32-B9FBD6936106}"/>
              </a:ext>
            </a:extLst>
          </p:cNvPr>
          <p:cNvSpPr/>
          <p:nvPr/>
        </p:nvSpPr>
        <p:spPr>
          <a:xfrm>
            <a:off x="828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0A3FBB5-4804-400D-ADC6-706F7757E1C6}"/>
              </a:ext>
            </a:extLst>
          </p:cNvPr>
          <p:cNvSpPr/>
          <p:nvPr/>
        </p:nvSpPr>
        <p:spPr>
          <a:xfrm>
            <a:off x="855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BCC376B-DE22-418C-9B37-83E914B3E032}"/>
              </a:ext>
            </a:extLst>
          </p:cNvPr>
          <p:cNvSpPr/>
          <p:nvPr/>
        </p:nvSpPr>
        <p:spPr>
          <a:xfrm>
            <a:off x="504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894DCDF-0843-4FF0-95B6-B4753998079F}"/>
              </a:ext>
            </a:extLst>
          </p:cNvPr>
          <p:cNvSpPr/>
          <p:nvPr/>
        </p:nvSpPr>
        <p:spPr>
          <a:xfrm>
            <a:off x="477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16C1DA1-EFC0-4F0B-B51C-07C0139CE246}"/>
              </a:ext>
            </a:extLst>
          </p:cNvPr>
          <p:cNvSpPr/>
          <p:nvPr/>
        </p:nvSpPr>
        <p:spPr>
          <a:xfrm>
            <a:off x="4509000" y="148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0250078-F5AF-46EB-AB40-1CEF8C21C4BC}"/>
              </a:ext>
            </a:extLst>
          </p:cNvPr>
          <p:cNvSpPr/>
          <p:nvPr/>
        </p:nvSpPr>
        <p:spPr>
          <a:xfrm>
            <a:off x="531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5B53E6F-15E9-497F-8D1E-1A025D9C13C0}"/>
              </a:ext>
            </a:extLst>
          </p:cNvPr>
          <p:cNvSpPr/>
          <p:nvPr/>
        </p:nvSpPr>
        <p:spPr>
          <a:xfrm>
            <a:off x="558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BD142F-08D4-4CCB-A804-65E0854AF397}"/>
              </a:ext>
            </a:extLst>
          </p:cNvPr>
          <p:cNvSpPr/>
          <p:nvPr/>
        </p:nvSpPr>
        <p:spPr>
          <a:xfrm>
            <a:off x="585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75759D6-D773-4F1A-B032-76721F40A2FF}"/>
              </a:ext>
            </a:extLst>
          </p:cNvPr>
          <p:cNvSpPr/>
          <p:nvPr/>
        </p:nvSpPr>
        <p:spPr>
          <a:xfrm>
            <a:off x="612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C0DEBCC-871F-4465-ABF2-C42DD200B15F}"/>
              </a:ext>
            </a:extLst>
          </p:cNvPr>
          <p:cNvSpPr/>
          <p:nvPr/>
        </p:nvSpPr>
        <p:spPr>
          <a:xfrm>
            <a:off x="639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6CC366C-A74F-4609-942D-10BE0755F0BD}"/>
              </a:ext>
            </a:extLst>
          </p:cNvPr>
          <p:cNvSpPr/>
          <p:nvPr/>
        </p:nvSpPr>
        <p:spPr>
          <a:xfrm>
            <a:off x="666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A009BC0-4FFD-4CD1-A9A8-86829DB9C3AD}"/>
              </a:ext>
            </a:extLst>
          </p:cNvPr>
          <p:cNvSpPr/>
          <p:nvPr/>
        </p:nvSpPr>
        <p:spPr>
          <a:xfrm>
            <a:off x="693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DAB31C3-25F7-4A23-9060-21683DEC499D}"/>
              </a:ext>
            </a:extLst>
          </p:cNvPr>
          <p:cNvSpPr/>
          <p:nvPr/>
        </p:nvSpPr>
        <p:spPr>
          <a:xfrm>
            <a:off x="720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505D2E5-183E-46E3-929D-D84A29E32008}"/>
              </a:ext>
            </a:extLst>
          </p:cNvPr>
          <p:cNvSpPr/>
          <p:nvPr/>
        </p:nvSpPr>
        <p:spPr>
          <a:xfrm>
            <a:off x="747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EA15342-595A-43E2-B2E9-E73414934653}"/>
              </a:ext>
            </a:extLst>
          </p:cNvPr>
          <p:cNvSpPr/>
          <p:nvPr/>
        </p:nvSpPr>
        <p:spPr>
          <a:xfrm>
            <a:off x="774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3E6FFFB-2308-4957-8328-E75198AC5ED3}"/>
              </a:ext>
            </a:extLst>
          </p:cNvPr>
          <p:cNvSpPr/>
          <p:nvPr/>
        </p:nvSpPr>
        <p:spPr>
          <a:xfrm>
            <a:off x="801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E52138-2E8E-406D-8372-9F4291E171DD}"/>
              </a:ext>
            </a:extLst>
          </p:cNvPr>
          <p:cNvSpPr/>
          <p:nvPr/>
        </p:nvSpPr>
        <p:spPr>
          <a:xfrm>
            <a:off x="828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109F011D-4EAF-4568-9B31-22A1A368F838}"/>
              </a:ext>
            </a:extLst>
          </p:cNvPr>
          <p:cNvSpPr/>
          <p:nvPr/>
        </p:nvSpPr>
        <p:spPr>
          <a:xfrm>
            <a:off x="855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DED6BE6-1B64-4A15-A2FA-37070EFA855E}"/>
              </a:ext>
            </a:extLst>
          </p:cNvPr>
          <p:cNvSpPr/>
          <p:nvPr/>
        </p:nvSpPr>
        <p:spPr>
          <a:xfrm>
            <a:off x="504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ECD3070-0968-4C32-A428-1A5CE6887AB5}"/>
              </a:ext>
            </a:extLst>
          </p:cNvPr>
          <p:cNvSpPr/>
          <p:nvPr/>
        </p:nvSpPr>
        <p:spPr>
          <a:xfrm>
            <a:off x="477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E808FAC-2FA9-4E21-A3D1-BE50EAEA0221}"/>
              </a:ext>
            </a:extLst>
          </p:cNvPr>
          <p:cNvSpPr/>
          <p:nvPr/>
        </p:nvSpPr>
        <p:spPr>
          <a:xfrm>
            <a:off x="4509000" y="175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61D17A6-34F9-469D-B446-99F64E22D7E9}"/>
              </a:ext>
            </a:extLst>
          </p:cNvPr>
          <p:cNvSpPr/>
          <p:nvPr/>
        </p:nvSpPr>
        <p:spPr>
          <a:xfrm>
            <a:off x="531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112D24F1-D9EB-4048-8465-ADC27729F3F7}"/>
              </a:ext>
            </a:extLst>
          </p:cNvPr>
          <p:cNvSpPr/>
          <p:nvPr/>
        </p:nvSpPr>
        <p:spPr>
          <a:xfrm>
            <a:off x="558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AE6B80A-CE90-4BF1-8665-15F254489319}"/>
              </a:ext>
            </a:extLst>
          </p:cNvPr>
          <p:cNvSpPr/>
          <p:nvPr/>
        </p:nvSpPr>
        <p:spPr>
          <a:xfrm>
            <a:off x="585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3D86EF3-D05A-4F42-A411-B06DFA0D9BF1}"/>
              </a:ext>
            </a:extLst>
          </p:cNvPr>
          <p:cNvSpPr/>
          <p:nvPr/>
        </p:nvSpPr>
        <p:spPr>
          <a:xfrm>
            <a:off x="612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C7BA5BEB-6B24-475A-8E03-1FC03D95B342}"/>
              </a:ext>
            </a:extLst>
          </p:cNvPr>
          <p:cNvSpPr/>
          <p:nvPr/>
        </p:nvSpPr>
        <p:spPr>
          <a:xfrm>
            <a:off x="639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7966304-93C4-4D48-941A-7E361BAFECD5}"/>
              </a:ext>
            </a:extLst>
          </p:cNvPr>
          <p:cNvSpPr/>
          <p:nvPr/>
        </p:nvSpPr>
        <p:spPr>
          <a:xfrm>
            <a:off x="666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E8D9F10-8260-4E78-9000-3C9A5639C8D2}"/>
              </a:ext>
            </a:extLst>
          </p:cNvPr>
          <p:cNvSpPr/>
          <p:nvPr/>
        </p:nvSpPr>
        <p:spPr>
          <a:xfrm>
            <a:off x="693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CC3541EE-9E3A-4915-A454-9065FCBAC057}"/>
              </a:ext>
            </a:extLst>
          </p:cNvPr>
          <p:cNvSpPr/>
          <p:nvPr/>
        </p:nvSpPr>
        <p:spPr>
          <a:xfrm>
            <a:off x="720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1CCD07C-7C8F-4596-BA94-76CB9E642CE9}"/>
              </a:ext>
            </a:extLst>
          </p:cNvPr>
          <p:cNvSpPr/>
          <p:nvPr/>
        </p:nvSpPr>
        <p:spPr>
          <a:xfrm>
            <a:off x="747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1141954A-C5BB-4611-8465-E3B819559811}"/>
              </a:ext>
            </a:extLst>
          </p:cNvPr>
          <p:cNvSpPr/>
          <p:nvPr/>
        </p:nvSpPr>
        <p:spPr>
          <a:xfrm>
            <a:off x="774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B2856A-725C-41AD-93AB-06B5442D30B3}"/>
              </a:ext>
            </a:extLst>
          </p:cNvPr>
          <p:cNvSpPr/>
          <p:nvPr/>
        </p:nvSpPr>
        <p:spPr>
          <a:xfrm>
            <a:off x="801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112CAD8-4560-40D8-A711-49DE74E60E96}"/>
              </a:ext>
            </a:extLst>
          </p:cNvPr>
          <p:cNvSpPr/>
          <p:nvPr/>
        </p:nvSpPr>
        <p:spPr>
          <a:xfrm>
            <a:off x="828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320129-D06E-4D17-BB1A-0F65F042553C}"/>
              </a:ext>
            </a:extLst>
          </p:cNvPr>
          <p:cNvSpPr/>
          <p:nvPr/>
        </p:nvSpPr>
        <p:spPr>
          <a:xfrm>
            <a:off x="855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44BBBF-9A0E-46A7-9F54-7FC191C49F90}"/>
              </a:ext>
            </a:extLst>
          </p:cNvPr>
          <p:cNvSpPr/>
          <p:nvPr/>
        </p:nvSpPr>
        <p:spPr>
          <a:xfrm>
            <a:off x="504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F10DEC5E-B0FF-4150-A2E5-A6932863DF90}"/>
              </a:ext>
            </a:extLst>
          </p:cNvPr>
          <p:cNvSpPr/>
          <p:nvPr/>
        </p:nvSpPr>
        <p:spPr>
          <a:xfrm>
            <a:off x="477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04B141F-58C1-44B0-B1D6-2D4815CB29B3}"/>
              </a:ext>
            </a:extLst>
          </p:cNvPr>
          <p:cNvSpPr/>
          <p:nvPr/>
        </p:nvSpPr>
        <p:spPr>
          <a:xfrm>
            <a:off x="4509000" y="202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22E1BEE-36DB-4CD2-B6F3-E7E307819120}"/>
              </a:ext>
            </a:extLst>
          </p:cNvPr>
          <p:cNvSpPr/>
          <p:nvPr/>
        </p:nvSpPr>
        <p:spPr>
          <a:xfrm>
            <a:off x="531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69FD05C-C361-4614-8C7F-7E4C95543EB6}"/>
              </a:ext>
            </a:extLst>
          </p:cNvPr>
          <p:cNvSpPr/>
          <p:nvPr/>
        </p:nvSpPr>
        <p:spPr>
          <a:xfrm>
            <a:off x="558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3360C4BA-E470-49A8-8D23-67B19B240F35}"/>
              </a:ext>
            </a:extLst>
          </p:cNvPr>
          <p:cNvSpPr/>
          <p:nvPr/>
        </p:nvSpPr>
        <p:spPr>
          <a:xfrm>
            <a:off x="585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B557E2D8-1C1B-4C97-B29E-98100B2EED67}"/>
              </a:ext>
            </a:extLst>
          </p:cNvPr>
          <p:cNvSpPr/>
          <p:nvPr/>
        </p:nvSpPr>
        <p:spPr>
          <a:xfrm>
            <a:off x="612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CEC58482-E925-4DDB-9E44-8CAF4CD112AD}"/>
              </a:ext>
            </a:extLst>
          </p:cNvPr>
          <p:cNvSpPr/>
          <p:nvPr/>
        </p:nvSpPr>
        <p:spPr>
          <a:xfrm>
            <a:off x="639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6BBCB0D-A7E0-43CA-B28C-E21E0686ACBC}"/>
              </a:ext>
            </a:extLst>
          </p:cNvPr>
          <p:cNvSpPr/>
          <p:nvPr/>
        </p:nvSpPr>
        <p:spPr>
          <a:xfrm>
            <a:off x="666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F900390-F22E-40C1-856A-70C4F24852E2}"/>
              </a:ext>
            </a:extLst>
          </p:cNvPr>
          <p:cNvSpPr/>
          <p:nvPr/>
        </p:nvSpPr>
        <p:spPr>
          <a:xfrm>
            <a:off x="693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1AD77CE4-9FF0-4BE5-91F9-DCDBCF2E5FBA}"/>
              </a:ext>
            </a:extLst>
          </p:cNvPr>
          <p:cNvSpPr/>
          <p:nvPr/>
        </p:nvSpPr>
        <p:spPr>
          <a:xfrm>
            <a:off x="720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6CC3F59-E1E6-4D8E-B5E4-5C475F7CCDA7}"/>
              </a:ext>
            </a:extLst>
          </p:cNvPr>
          <p:cNvSpPr/>
          <p:nvPr/>
        </p:nvSpPr>
        <p:spPr>
          <a:xfrm>
            <a:off x="747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9B0D06BC-6847-4C39-BD6C-A20F6A30E7C1}"/>
              </a:ext>
            </a:extLst>
          </p:cNvPr>
          <p:cNvSpPr/>
          <p:nvPr/>
        </p:nvSpPr>
        <p:spPr>
          <a:xfrm>
            <a:off x="774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25C99B4-0E17-4B99-89E7-F716EE2EC99B}"/>
              </a:ext>
            </a:extLst>
          </p:cNvPr>
          <p:cNvSpPr/>
          <p:nvPr/>
        </p:nvSpPr>
        <p:spPr>
          <a:xfrm>
            <a:off x="801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70345D15-134C-4F7F-B291-18C0CFC34C73}"/>
              </a:ext>
            </a:extLst>
          </p:cNvPr>
          <p:cNvSpPr/>
          <p:nvPr/>
        </p:nvSpPr>
        <p:spPr>
          <a:xfrm>
            <a:off x="828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89BBE553-C42A-40C7-B39E-3126F29A522B}"/>
              </a:ext>
            </a:extLst>
          </p:cNvPr>
          <p:cNvSpPr/>
          <p:nvPr/>
        </p:nvSpPr>
        <p:spPr>
          <a:xfrm>
            <a:off x="855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E4348675-70DE-477D-88C4-784723B3BA1B}"/>
              </a:ext>
            </a:extLst>
          </p:cNvPr>
          <p:cNvSpPr/>
          <p:nvPr/>
        </p:nvSpPr>
        <p:spPr>
          <a:xfrm>
            <a:off x="504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6D711CF0-0AF5-459A-9109-E3C078EF1C2F}"/>
              </a:ext>
            </a:extLst>
          </p:cNvPr>
          <p:cNvSpPr/>
          <p:nvPr/>
        </p:nvSpPr>
        <p:spPr>
          <a:xfrm>
            <a:off x="477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D1FD1DB6-DFAD-4335-B383-A7A9129B4471}"/>
              </a:ext>
            </a:extLst>
          </p:cNvPr>
          <p:cNvSpPr/>
          <p:nvPr/>
        </p:nvSpPr>
        <p:spPr>
          <a:xfrm>
            <a:off x="4509000" y="229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156A169-43AD-4644-9341-B4852B3C4B68}"/>
              </a:ext>
            </a:extLst>
          </p:cNvPr>
          <p:cNvSpPr/>
          <p:nvPr/>
        </p:nvSpPr>
        <p:spPr>
          <a:xfrm>
            <a:off x="531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118F4B88-B841-49A4-A4B8-D6264BEC3159}"/>
              </a:ext>
            </a:extLst>
          </p:cNvPr>
          <p:cNvSpPr/>
          <p:nvPr/>
        </p:nvSpPr>
        <p:spPr>
          <a:xfrm>
            <a:off x="558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38BDE8E-F1A8-40E8-9B08-83BF56CEA941}"/>
              </a:ext>
            </a:extLst>
          </p:cNvPr>
          <p:cNvSpPr/>
          <p:nvPr/>
        </p:nvSpPr>
        <p:spPr>
          <a:xfrm>
            <a:off x="585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4E8D489A-911E-4F7B-9D0F-5EE2800DE83C}"/>
              </a:ext>
            </a:extLst>
          </p:cNvPr>
          <p:cNvSpPr/>
          <p:nvPr/>
        </p:nvSpPr>
        <p:spPr>
          <a:xfrm>
            <a:off x="612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4072AF82-895C-4C12-BE89-80842EF8226E}"/>
              </a:ext>
            </a:extLst>
          </p:cNvPr>
          <p:cNvSpPr/>
          <p:nvPr/>
        </p:nvSpPr>
        <p:spPr>
          <a:xfrm>
            <a:off x="639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F58B0B4F-326C-4D83-A282-EC90914186B1}"/>
              </a:ext>
            </a:extLst>
          </p:cNvPr>
          <p:cNvSpPr/>
          <p:nvPr/>
        </p:nvSpPr>
        <p:spPr>
          <a:xfrm>
            <a:off x="666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B99264FF-BA1F-48ED-BED9-901BECD3F61B}"/>
              </a:ext>
            </a:extLst>
          </p:cNvPr>
          <p:cNvSpPr/>
          <p:nvPr/>
        </p:nvSpPr>
        <p:spPr>
          <a:xfrm>
            <a:off x="693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371FF3BF-0060-4E6A-81AB-C7E0976268C2}"/>
              </a:ext>
            </a:extLst>
          </p:cNvPr>
          <p:cNvSpPr/>
          <p:nvPr/>
        </p:nvSpPr>
        <p:spPr>
          <a:xfrm>
            <a:off x="720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D601605F-58BB-42CE-BBE5-75587BF2C9DC}"/>
              </a:ext>
            </a:extLst>
          </p:cNvPr>
          <p:cNvSpPr/>
          <p:nvPr/>
        </p:nvSpPr>
        <p:spPr>
          <a:xfrm>
            <a:off x="747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8CDC0D84-E6BF-43D1-BD32-FF36843A5153}"/>
              </a:ext>
            </a:extLst>
          </p:cNvPr>
          <p:cNvSpPr/>
          <p:nvPr/>
        </p:nvSpPr>
        <p:spPr>
          <a:xfrm>
            <a:off x="774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21A726B3-F473-480F-BF56-B1044E7967C1}"/>
              </a:ext>
            </a:extLst>
          </p:cNvPr>
          <p:cNvSpPr/>
          <p:nvPr/>
        </p:nvSpPr>
        <p:spPr>
          <a:xfrm>
            <a:off x="801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6B1BDB01-4EF0-45AA-A2EC-DEC5F66DF9A3}"/>
              </a:ext>
            </a:extLst>
          </p:cNvPr>
          <p:cNvSpPr/>
          <p:nvPr/>
        </p:nvSpPr>
        <p:spPr>
          <a:xfrm>
            <a:off x="828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9DFEBF73-5836-408F-8384-6FC8C9CFF439}"/>
              </a:ext>
            </a:extLst>
          </p:cNvPr>
          <p:cNvSpPr/>
          <p:nvPr/>
        </p:nvSpPr>
        <p:spPr>
          <a:xfrm>
            <a:off x="855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E3647868-1094-4827-BF3B-4342BB674299}"/>
              </a:ext>
            </a:extLst>
          </p:cNvPr>
          <p:cNvSpPr/>
          <p:nvPr/>
        </p:nvSpPr>
        <p:spPr>
          <a:xfrm>
            <a:off x="504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389969B0-9DFC-4F19-867A-E2E7DA9C7AD3}"/>
              </a:ext>
            </a:extLst>
          </p:cNvPr>
          <p:cNvSpPr/>
          <p:nvPr/>
        </p:nvSpPr>
        <p:spPr>
          <a:xfrm>
            <a:off x="477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20600E61-6271-4173-AF04-2EBA3D2824D7}"/>
              </a:ext>
            </a:extLst>
          </p:cNvPr>
          <p:cNvSpPr/>
          <p:nvPr/>
        </p:nvSpPr>
        <p:spPr>
          <a:xfrm>
            <a:off x="4509000" y="256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AEB727C7-CAD3-4B09-BFE5-0B7878AC4949}"/>
              </a:ext>
            </a:extLst>
          </p:cNvPr>
          <p:cNvSpPr/>
          <p:nvPr/>
        </p:nvSpPr>
        <p:spPr>
          <a:xfrm>
            <a:off x="531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74547B99-D664-415D-A655-4595FCFD8C43}"/>
              </a:ext>
            </a:extLst>
          </p:cNvPr>
          <p:cNvSpPr/>
          <p:nvPr/>
        </p:nvSpPr>
        <p:spPr>
          <a:xfrm>
            <a:off x="558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AE5D08C-ABC8-47D0-9728-F464C3514868}"/>
              </a:ext>
            </a:extLst>
          </p:cNvPr>
          <p:cNvSpPr/>
          <p:nvPr/>
        </p:nvSpPr>
        <p:spPr>
          <a:xfrm>
            <a:off x="585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7F0DE099-7C79-46CF-BA4D-D7CC81C455A5}"/>
              </a:ext>
            </a:extLst>
          </p:cNvPr>
          <p:cNvSpPr/>
          <p:nvPr/>
        </p:nvSpPr>
        <p:spPr>
          <a:xfrm>
            <a:off x="612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8CE21FBA-932A-45E4-BA86-7689A7F264D6}"/>
              </a:ext>
            </a:extLst>
          </p:cNvPr>
          <p:cNvSpPr/>
          <p:nvPr/>
        </p:nvSpPr>
        <p:spPr>
          <a:xfrm>
            <a:off x="639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BE7D0A3-9C00-43F3-99DA-98AA37A577FA}"/>
              </a:ext>
            </a:extLst>
          </p:cNvPr>
          <p:cNvSpPr/>
          <p:nvPr/>
        </p:nvSpPr>
        <p:spPr>
          <a:xfrm>
            <a:off x="666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8CD88A8-8BFE-4C2E-9A73-2C9C4725C850}"/>
              </a:ext>
            </a:extLst>
          </p:cNvPr>
          <p:cNvSpPr/>
          <p:nvPr/>
        </p:nvSpPr>
        <p:spPr>
          <a:xfrm>
            <a:off x="693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217012E-5082-43EB-A37E-32A449796351}"/>
              </a:ext>
            </a:extLst>
          </p:cNvPr>
          <p:cNvSpPr/>
          <p:nvPr/>
        </p:nvSpPr>
        <p:spPr>
          <a:xfrm>
            <a:off x="720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F1ED6BA-6308-4289-B921-F85131DA8AC6}"/>
              </a:ext>
            </a:extLst>
          </p:cNvPr>
          <p:cNvSpPr/>
          <p:nvPr/>
        </p:nvSpPr>
        <p:spPr>
          <a:xfrm>
            <a:off x="747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E5158917-156C-42C2-B145-9665C181891B}"/>
              </a:ext>
            </a:extLst>
          </p:cNvPr>
          <p:cNvSpPr/>
          <p:nvPr/>
        </p:nvSpPr>
        <p:spPr>
          <a:xfrm>
            <a:off x="774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D74278B0-DC43-4906-AC56-2BE28AA562BB}"/>
              </a:ext>
            </a:extLst>
          </p:cNvPr>
          <p:cNvSpPr/>
          <p:nvPr/>
        </p:nvSpPr>
        <p:spPr>
          <a:xfrm>
            <a:off x="801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05347F83-51DB-498D-9CE6-6606CF257523}"/>
              </a:ext>
            </a:extLst>
          </p:cNvPr>
          <p:cNvSpPr/>
          <p:nvPr/>
        </p:nvSpPr>
        <p:spPr>
          <a:xfrm>
            <a:off x="828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CFE6F81D-0257-4B26-A66C-B25B199FF445}"/>
              </a:ext>
            </a:extLst>
          </p:cNvPr>
          <p:cNvSpPr/>
          <p:nvPr/>
        </p:nvSpPr>
        <p:spPr>
          <a:xfrm>
            <a:off x="855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30A1EB6F-BF74-4537-8371-400EE12B4942}"/>
              </a:ext>
            </a:extLst>
          </p:cNvPr>
          <p:cNvSpPr/>
          <p:nvPr/>
        </p:nvSpPr>
        <p:spPr>
          <a:xfrm>
            <a:off x="504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C714BCE2-3546-44F2-A621-061374B6A60B}"/>
              </a:ext>
            </a:extLst>
          </p:cNvPr>
          <p:cNvSpPr/>
          <p:nvPr/>
        </p:nvSpPr>
        <p:spPr>
          <a:xfrm>
            <a:off x="477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99B00DC4-4B9A-417E-A565-031EAF4C3AD8}"/>
              </a:ext>
            </a:extLst>
          </p:cNvPr>
          <p:cNvSpPr/>
          <p:nvPr/>
        </p:nvSpPr>
        <p:spPr>
          <a:xfrm>
            <a:off x="4509000" y="283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EE9C2F55-016D-4898-844B-7213BF75704B}"/>
              </a:ext>
            </a:extLst>
          </p:cNvPr>
          <p:cNvSpPr/>
          <p:nvPr/>
        </p:nvSpPr>
        <p:spPr>
          <a:xfrm>
            <a:off x="531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4FD3736C-6D4C-460F-A52E-2573A3F6E9E0}"/>
              </a:ext>
            </a:extLst>
          </p:cNvPr>
          <p:cNvSpPr/>
          <p:nvPr/>
        </p:nvSpPr>
        <p:spPr>
          <a:xfrm>
            <a:off x="558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017A042D-86A8-49D6-8389-CC6A0EE535A1}"/>
              </a:ext>
            </a:extLst>
          </p:cNvPr>
          <p:cNvSpPr/>
          <p:nvPr/>
        </p:nvSpPr>
        <p:spPr>
          <a:xfrm>
            <a:off x="585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1C854A05-6FF5-43D1-9F47-5321BCB79ABB}"/>
              </a:ext>
            </a:extLst>
          </p:cNvPr>
          <p:cNvSpPr/>
          <p:nvPr/>
        </p:nvSpPr>
        <p:spPr>
          <a:xfrm>
            <a:off x="612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9B7FB81D-39A4-4333-8661-4784EC993861}"/>
              </a:ext>
            </a:extLst>
          </p:cNvPr>
          <p:cNvSpPr/>
          <p:nvPr/>
        </p:nvSpPr>
        <p:spPr>
          <a:xfrm>
            <a:off x="639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10F55C38-0F0E-4673-9241-45EA3F221E34}"/>
              </a:ext>
            </a:extLst>
          </p:cNvPr>
          <p:cNvSpPr/>
          <p:nvPr/>
        </p:nvSpPr>
        <p:spPr>
          <a:xfrm>
            <a:off x="666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D4B2E62B-16F6-48E9-8319-48EF9E523379}"/>
              </a:ext>
            </a:extLst>
          </p:cNvPr>
          <p:cNvSpPr/>
          <p:nvPr/>
        </p:nvSpPr>
        <p:spPr>
          <a:xfrm>
            <a:off x="693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9FD4D27-918C-4D86-88C7-0EB278E95302}"/>
              </a:ext>
            </a:extLst>
          </p:cNvPr>
          <p:cNvSpPr/>
          <p:nvPr/>
        </p:nvSpPr>
        <p:spPr>
          <a:xfrm>
            <a:off x="720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C295CCAA-B757-40D7-869A-0BF36143736E}"/>
              </a:ext>
            </a:extLst>
          </p:cNvPr>
          <p:cNvSpPr/>
          <p:nvPr/>
        </p:nvSpPr>
        <p:spPr>
          <a:xfrm>
            <a:off x="747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A7D45D00-46BF-4C17-958A-A1B889B272DF}"/>
              </a:ext>
            </a:extLst>
          </p:cNvPr>
          <p:cNvSpPr/>
          <p:nvPr/>
        </p:nvSpPr>
        <p:spPr>
          <a:xfrm>
            <a:off x="774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40B1A35B-6813-428B-BA25-E54B19905645}"/>
              </a:ext>
            </a:extLst>
          </p:cNvPr>
          <p:cNvSpPr/>
          <p:nvPr/>
        </p:nvSpPr>
        <p:spPr>
          <a:xfrm>
            <a:off x="801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F92BAE2-8872-4D80-BC9F-B639F9537403}"/>
              </a:ext>
            </a:extLst>
          </p:cNvPr>
          <p:cNvSpPr/>
          <p:nvPr/>
        </p:nvSpPr>
        <p:spPr>
          <a:xfrm>
            <a:off x="828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89D7FD0-BFCC-4C28-9FC8-4CC4C03DEA54}"/>
              </a:ext>
            </a:extLst>
          </p:cNvPr>
          <p:cNvSpPr/>
          <p:nvPr/>
        </p:nvSpPr>
        <p:spPr>
          <a:xfrm>
            <a:off x="855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823A8A2-D197-43B4-8341-B5BA3E371B22}"/>
              </a:ext>
            </a:extLst>
          </p:cNvPr>
          <p:cNvSpPr/>
          <p:nvPr/>
        </p:nvSpPr>
        <p:spPr>
          <a:xfrm>
            <a:off x="504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7CB4BAF1-6B2E-43EF-8703-A2B8C9C2C4CA}"/>
              </a:ext>
            </a:extLst>
          </p:cNvPr>
          <p:cNvSpPr/>
          <p:nvPr/>
        </p:nvSpPr>
        <p:spPr>
          <a:xfrm>
            <a:off x="477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D24B2E1A-C00D-4DC1-BD41-8C0E3279CC37}"/>
              </a:ext>
            </a:extLst>
          </p:cNvPr>
          <p:cNvSpPr/>
          <p:nvPr/>
        </p:nvSpPr>
        <p:spPr>
          <a:xfrm>
            <a:off x="4509000" y="310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99E595A6-4F0C-43BA-A177-A42DFC38050F}"/>
              </a:ext>
            </a:extLst>
          </p:cNvPr>
          <p:cNvSpPr/>
          <p:nvPr/>
        </p:nvSpPr>
        <p:spPr>
          <a:xfrm>
            <a:off x="531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AA59EC16-3B34-4685-9CB8-0DDECE57BABA}"/>
              </a:ext>
            </a:extLst>
          </p:cNvPr>
          <p:cNvSpPr/>
          <p:nvPr/>
        </p:nvSpPr>
        <p:spPr>
          <a:xfrm>
            <a:off x="558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350BE770-4785-477D-B4B7-7E0B0DB58FBA}"/>
              </a:ext>
            </a:extLst>
          </p:cNvPr>
          <p:cNvSpPr/>
          <p:nvPr/>
        </p:nvSpPr>
        <p:spPr>
          <a:xfrm>
            <a:off x="585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064E3C4D-4CEC-48CB-A72D-1D0F415274EB}"/>
              </a:ext>
            </a:extLst>
          </p:cNvPr>
          <p:cNvSpPr/>
          <p:nvPr/>
        </p:nvSpPr>
        <p:spPr>
          <a:xfrm>
            <a:off x="612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34D9338A-B0C1-4743-89E3-3B742B13C3B3}"/>
              </a:ext>
            </a:extLst>
          </p:cNvPr>
          <p:cNvSpPr/>
          <p:nvPr/>
        </p:nvSpPr>
        <p:spPr>
          <a:xfrm>
            <a:off x="639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1D7026AF-4F04-4464-BF94-6E74E7497C61}"/>
              </a:ext>
            </a:extLst>
          </p:cNvPr>
          <p:cNvSpPr/>
          <p:nvPr/>
        </p:nvSpPr>
        <p:spPr>
          <a:xfrm>
            <a:off x="666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98EC7EE2-F1CA-4515-B64D-409744BC2967}"/>
              </a:ext>
            </a:extLst>
          </p:cNvPr>
          <p:cNvSpPr/>
          <p:nvPr/>
        </p:nvSpPr>
        <p:spPr>
          <a:xfrm>
            <a:off x="693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D27D4972-BF84-43C0-8073-2148C806717D}"/>
              </a:ext>
            </a:extLst>
          </p:cNvPr>
          <p:cNvSpPr/>
          <p:nvPr/>
        </p:nvSpPr>
        <p:spPr>
          <a:xfrm>
            <a:off x="720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7228FE44-3E02-4DFB-841C-87C4A677CEE9}"/>
              </a:ext>
            </a:extLst>
          </p:cNvPr>
          <p:cNvSpPr/>
          <p:nvPr/>
        </p:nvSpPr>
        <p:spPr>
          <a:xfrm>
            <a:off x="747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37A7FA39-F697-4FDE-B401-9F746A4C1FD9}"/>
              </a:ext>
            </a:extLst>
          </p:cNvPr>
          <p:cNvSpPr/>
          <p:nvPr/>
        </p:nvSpPr>
        <p:spPr>
          <a:xfrm>
            <a:off x="774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C0541E8B-410E-4AC0-A37A-D9FE7A27158C}"/>
              </a:ext>
            </a:extLst>
          </p:cNvPr>
          <p:cNvSpPr/>
          <p:nvPr/>
        </p:nvSpPr>
        <p:spPr>
          <a:xfrm>
            <a:off x="801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49E380E-FA31-456A-9713-4E14F95016F9}"/>
              </a:ext>
            </a:extLst>
          </p:cNvPr>
          <p:cNvSpPr/>
          <p:nvPr/>
        </p:nvSpPr>
        <p:spPr>
          <a:xfrm>
            <a:off x="828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0714AE14-09EB-4201-AB53-75EAF6FAFEF3}"/>
              </a:ext>
            </a:extLst>
          </p:cNvPr>
          <p:cNvSpPr/>
          <p:nvPr/>
        </p:nvSpPr>
        <p:spPr>
          <a:xfrm>
            <a:off x="855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701F1848-2704-4310-8A5E-A5BA189DC000}"/>
              </a:ext>
            </a:extLst>
          </p:cNvPr>
          <p:cNvSpPr/>
          <p:nvPr/>
        </p:nvSpPr>
        <p:spPr>
          <a:xfrm>
            <a:off x="504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E26DE75D-7EA9-4893-B4C1-60139D6B48AB}"/>
              </a:ext>
            </a:extLst>
          </p:cNvPr>
          <p:cNvSpPr/>
          <p:nvPr/>
        </p:nvSpPr>
        <p:spPr>
          <a:xfrm>
            <a:off x="477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C3B8CEC8-5D31-41DC-B12B-0BD43B29D352}"/>
              </a:ext>
            </a:extLst>
          </p:cNvPr>
          <p:cNvSpPr/>
          <p:nvPr/>
        </p:nvSpPr>
        <p:spPr>
          <a:xfrm>
            <a:off x="4509000" y="3375000"/>
            <a:ext cx="216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4" name="Pfeil: gebogen 143">
            <a:extLst>
              <a:ext uri="{FF2B5EF4-FFF2-40B4-BE49-F238E27FC236}">
                <a16:creationId xmlns:a16="http://schemas.microsoft.com/office/drawing/2014/main" id="{DEDF0AE5-46BA-4482-B980-02719D18C4BA}"/>
              </a:ext>
            </a:extLst>
          </p:cNvPr>
          <p:cNvSpPr/>
          <p:nvPr/>
        </p:nvSpPr>
        <p:spPr>
          <a:xfrm rot="16200000" flipV="1">
            <a:off x="6179579" y="3193142"/>
            <a:ext cx="404202" cy="1272068"/>
          </a:xfrm>
          <a:prstGeom prst="bentArrow">
            <a:avLst>
              <a:gd name="adj1" fmla="val 20758"/>
              <a:gd name="adj2" fmla="val 25000"/>
              <a:gd name="adj3" fmla="val 25000"/>
              <a:gd name="adj4" fmla="val 35283"/>
            </a:avLst>
          </a:prstGeom>
          <a:solidFill>
            <a:srgbClr val="17365C"/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C60CC65-5ECE-43E0-9CE4-3508BD8375B2}"/>
              </a:ext>
            </a:extLst>
          </p:cNvPr>
          <p:cNvSpPr txBox="1"/>
          <p:nvPr/>
        </p:nvSpPr>
        <p:spPr>
          <a:xfrm>
            <a:off x="5752216" y="4012127"/>
            <a:ext cx="15659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Partial Reconfiguration</a:t>
            </a: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AAC4D97A-143A-4E9B-B90D-BBF48A0AB096}"/>
              </a:ext>
            </a:extLst>
          </p:cNvPr>
          <p:cNvSpPr/>
          <p:nvPr/>
        </p:nvSpPr>
        <p:spPr>
          <a:xfrm>
            <a:off x="5427000" y="2138337"/>
            <a:ext cx="2395450" cy="815472"/>
          </a:xfrm>
          <a:prstGeom prst="rect">
            <a:avLst/>
          </a:prstGeom>
          <a:solidFill>
            <a:srgbClr val="17365C"/>
          </a:solidFill>
          <a:ln w="25400"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AES Variations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7DD74F2-798D-4254-B827-5ECFD7B56A25}"/>
              </a:ext>
            </a:extLst>
          </p:cNvPr>
          <p:cNvGrpSpPr/>
          <p:nvPr/>
        </p:nvGrpSpPr>
        <p:grpSpPr>
          <a:xfrm>
            <a:off x="538212" y="3746368"/>
            <a:ext cx="2955994" cy="930752"/>
            <a:chOff x="538212" y="3746368"/>
            <a:chExt cx="2955994" cy="930752"/>
          </a:xfrm>
        </p:grpSpPr>
        <p:pic>
          <p:nvPicPr>
            <p:cNvPr id="148" name="Grafik 147">
              <a:extLst>
                <a:ext uri="{FF2B5EF4-FFF2-40B4-BE49-F238E27FC236}">
                  <a16:creationId xmlns:a16="http://schemas.microsoft.com/office/drawing/2014/main" id="{220879EF-0813-4183-8862-A580DDDC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212" y="3768995"/>
              <a:ext cx="1128106" cy="908125"/>
            </a:xfrm>
            <a:prstGeom prst="rect">
              <a:avLst/>
            </a:prstGeom>
          </p:spPr>
        </p:pic>
        <p:pic>
          <p:nvPicPr>
            <p:cNvPr id="149" name="Grafik 148" descr="Papier">
              <a:extLst>
                <a:ext uri="{FF2B5EF4-FFF2-40B4-BE49-F238E27FC236}">
                  <a16:creationId xmlns:a16="http://schemas.microsoft.com/office/drawing/2014/main" id="{D56D4DD9-6CB5-4D70-A5A2-3BB9253C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92727" y="3746368"/>
              <a:ext cx="801479" cy="801479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6EB5F499-C4AF-47C4-98FC-4DA41C8F9662}"/>
                </a:ext>
              </a:extLst>
            </p:cNvPr>
            <p:cNvSpPr/>
            <p:nvPr/>
          </p:nvSpPr>
          <p:spPr>
            <a:xfrm>
              <a:off x="2834632" y="4223057"/>
              <a:ext cx="234621" cy="220981"/>
            </a:xfrm>
            <a:prstGeom prst="rect">
              <a:avLst/>
            </a:prstGeom>
            <a:solidFill>
              <a:schemeClr val="accent3">
                <a:alpha val="53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1" dirty="0">
                <a:solidFill>
                  <a:srgbClr val="003560"/>
                </a:solidFill>
              </a:endParaRPr>
            </a:p>
          </p:txBody>
        </p:sp>
        <p:sp>
          <p:nvSpPr>
            <p:cNvPr id="11" name="Pfeil: nach rechts 10">
              <a:extLst>
                <a:ext uri="{FF2B5EF4-FFF2-40B4-BE49-F238E27FC236}">
                  <a16:creationId xmlns:a16="http://schemas.microsoft.com/office/drawing/2014/main" id="{C5193453-C799-4B68-9CCC-FA9119C8287E}"/>
                </a:ext>
              </a:extLst>
            </p:cNvPr>
            <p:cNvSpPr/>
            <p:nvPr/>
          </p:nvSpPr>
          <p:spPr>
            <a:xfrm rot="10800000">
              <a:off x="1905323" y="3975528"/>
              <a:ext cx="543219" cy="467488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1" dirty="0">
                <a:solidFill>
                  <a:srgbClr val="003560"/>
                </a:solidFill>
              </a:endParaRPr>
            </a:p>
          </p:txBody>
        </p:sp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id="{D892525A-479E-4718-BA16-17E5A481D7C7}"/>
                </a:ext>
              </a:extLst>
            </p:cNvPr>
            <p:cNvSpPr/>
            <p:nvPr/>
          </p:nvSpPr>
          <p:spPr>
            <a:xfrm rot="20279954">
              <a:off x="1307991" y="4193317"/>
              <a:ext cx="126035" cy="118057"/>
            </a:xfrm>
            <a:prstGeom prst="rect">
              <a:avLst/>
            </a:prstGeom>
            <a:solidFill>
              <a:schemeClr val="accent3">
                <a:alpha val="53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1" dirty="0">
                <a:solidFill>
                  <a:srgbClr val="003560"/>
                </a:solidFill>
              </a:endParaRPr>
            </a:p>
          </p:txBody>
        </p:sp>
        <p:sp>
          <p:nvSpPr>
            <p:cNvPr id="151" name="Rechteck 150">
              <a:extLst>
                <a:ext uri="{FF2B5EF4-FFF2-40B4-BE49-F238E27FC236}">
                  <a16:creationId xmlns:a16="http://schemas.microsoft.com/office/drawing/2014/main" id="{FC63F88F-80B2-497A-9E99-9098E24D0524}"/>
                </a:ext>
              </a:extLst>
            </p:cNvPr>
            <p:cNvSpPr/>
            <p:nvPr/>
          </p:nvSpPr>
          <p:spPr>
            <a:xfrm rot="20279954">
              <a:off x="878088" y="3948142"/>
              <a:ext cx="126035" cy="118057"/>
            </a:xfrm>
            <a:prstGeom prst="rect">
              <a:avLst/>
            </a:prstGeom>
            <a:solidFill>
              <a:schemeClr val="bg2">
                <a:alpha val="53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1" dirty="0">
                <a:solidFill>
                  <a:srgbClr val="003560"/>
                </a:solidFill>
              </a:endParaRPr>
            </a:p>
          </p:txBody>
        </p:sp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CCD89EF9-CA0D-43C8-9FD4-9520D4A79D2D}"/>
                </a:ext>
              </a:extLst>
            </p:cNvPr>
            <p:cNvSpPr/>
            <p:nvPr/>
          </p:nvSpPr>
          <p:spPr>
            <a:xfrm>
              <a:off x="3111139" y="4031364"/>
              <a:ext cx="209724" cy="142643"/>
            </a:xfrm>
            <a:prstGeom prst="rect">
              <a:avLst/>
            </a:prstGeom>
            <a:solidFill>
              <a:schemeClr val="bg2">
                <a:alpha val="53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1" dirty="0">
                <a:solidFill>
                  <a:srgbClr val="0035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12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4" grpId="0" animBg="1"/>
      <p:bldP spid="145" grpId="0"/>
      <p:bldP spid="1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CD280D-C16E-4A38-8D6C-225080EE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 Architecture – </a:t>
            </a:r>
            <a:r>
              <a:rPr lang="de-DE" dirty="0"/>
              <a:t>Design Concept – Top View</a:t>
            </a:r>
          </a:p>
        </p:txBody>
      </p:sp>
      <p:sp>
        <p:nvSpPr>
          <p:cNvPr id="30" name="Datumsplatzhalter 29">
            <a:extLst>
              <a:ext uri="{FF2B5EF4-FFF2-40B4-BE49-F238E27FC236}">
                <a16:creationId xmlns:a16="http://schemas.microsoft.com/office/drawing/2014/main" id="{DCE7489F-D50F-4D33-ABCF-D37A33F8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75F3-D40C-4FAD-856D-C4A8EFDAAA26}" type="datetime4">
              <a:rPr lang="de-DE" smtClean="0"/>
              <a:t>16. August 2023</a:t>
            </a:fld>
            <a:endParaRPr lang="de-DE" dirty="0"/>
          </a:p>
        </p:txBody>
      </p:sp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0F2A9D8F-E5EC-445D-9499-847A56A9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GB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866DF7E9-A9F8-4F7A-BA10-958932F9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04BB-8A3A-4636-B113-A6CBB7876AF6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B0305019-FA14-428B-A726-E34E90D09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3" b="6024"/>
          <a:stretch/>
        </p:blipFill>
        <p:spPr>
          <a:xfrm>
            <a:off x="3812748" y="915567"/>
            <a:ext cx="5409015" cy="232128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7D9FD58-5D24-41FA-AF43-369BC1BAB655}"/>
              </a:ext>
            </a:extLst>
          </p:cNvPr>
          <p:cNvSpPr/>
          <p:nvPr/>
        </p:nvSpPr>
        <p:spPr>
          <a:xfrm>
            <a:off x="7734944" y="2983535"/>
            <a:ext cx="626956" cy="99866"/>
          </a:xfrm>
          <a:prstGeom prst="rect">
            <a:avLst/>
          </a:prstGeom>
          <a:noFill/>
          <a:ln>
            <a:solidFill>
              <a:srgbClr val="D02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DF21486-845D-42D0-B319-D48661EFA433}"/>
              </a:ext>
            </a:extLst>
          </p:cNvPr>
          <p:cNvSpPr/>
          <p:nvPr/>
        </p:nvSpPr>
        <p:spPr>
          <a:xfrm>
            <a:off x="6451034" y="3457061"/>
            <a:ext cx="2567820" cy="457375"/>
          </a:xfrm>
          <a:prstGeom prst="rect">
            <a:avLst/>
          </a:prstGeom>
          <a:noFill/>
          <a:ln w="25400">
            <a:solidFill>
              <a:srgbClr val="D02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XCKU040-2FFVA1156E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F8E6FBF-CAD3-44D1-A4EE-50A089217DEF}"/>
              </a:ext>
            </a:extLst>
          </p:cNvPr>
          <p:cNvCxnSpPr>
            <a:cxnSpLocks/>
          </p:cNvCxnSpPr>
          <p:nvPr/>
        </p:nvCxnSpPr>
        <p:spPr>
          <a:xfrm>
            <a:off x="8299075" y="2977081"/>
            <a:ext cx="656954" cy="468107"/>
          </a:xfrm>
          <a:prstGeom prst="line">
            <a:avLst/>
          </a:prstGeom>
          <a:ln w="25400">
            <a:solidFill>
              <a:srgbClr val="D02D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F5989614-3A83-403B-A872-73BF5C875BB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633772" y="3033468"/>
            <a:ext cx="1101172" cy="411720"/>
          </a:xfrm>
          <a:prstGeom prst="line">
            <a:avLst/>
          </a:prstGeom>
          <a:ln w="25400">
            <a:solidFill>
              <a:srgbClr val="D02D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9008DF8-EF65-455A-9570-5DB61870EAAD}"/>
              </a:ext>
            </a:extLst>
          </p:cNvPr>
          <p:cNvGrpSpPr/>
          <p:nvPr/>
        </p:nvGrpSpPr>
        <p:grpSpPr>
          <a:xfrm>
            <a:off x="575413" y="1005576"/>
            <a:ext cx="4158605" cy="3024336"/>
            <a:chOff x="407368" y="1268760"/>
            <a:chExt cx="5544807" cy="403244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55FF783-CB43-48FA-B479-78BB71B19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7368" y="1268760"/>
              <a:ext cx="5544807" cy="4032448"/>
              <a:chOff x="1631508" y="1066448"/>
              <a:chExt cx="7029396" cy="5112112"/>
            </a:xfrm>
          </p:grpSpPr>
          <p:sp>
            <p:nvSpPr>
              <p:cNvPr id="52" name="Rechteck: abgerundete Ecken 51">
                <a:extLst>
                  <a:ext uri="{FF2B5EF4-FFF2-40B4-BE49-F238E27FC236}">
                    <a16:creationId xmlns:a16="http://schemas.microsoft.com/office/drawing/2014/main" id="{3370B511-B852-4AF5-8223-D4F84D85B6BC}"/>
                  </a:ext>
                </a:extLst>
              </p:cNvPr>
              <p:cNvSpPr/>
              <p:nvPr/>
            </p:nvSpPr>
            <p:spPr>
              <a:xfrm>
                <a:off x="1631508" y="1820834"/>
                <a:ext cx="5040554" cy="4348362"/>
              </a:xfrm>
              <a:prstGeom prst="roundRect">
                <a:avLst>
                  <a:gd name="adj" fmla="val 387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825"/>
              </a:p>
            </p:txBody>
          </p:sp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04E02A07-1AD4-48DC-BB26-8E7210106D38}"/>
                  </a:ext>
                </a:extLst>
              </p:cNvPr>
              <p:cNvSpPr/>
              <p:nvPr/>
            </p:nvSpPr>
            <p:spPr>
              <a:xfrm>
                <a:off x="3240000" y="2880000"/>
                <a:ext cx="1584176" cy="2160000"/>
              </a:xfrm>
              <a:prstGeom prst="roundRect">
                <a:avLst>
                  <a:gd name="adj" fmla="val 6954"/>
                </a:avLst>
              </a:prstGeom>
              <a:solidFill>
                <a:srgbClr val="D9D9D9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013" b="1" dirty="0" err="1">
                    <a:solidFill>
                      <a:schemeClr val="tx1"/>
                    </a:solidFill>
                  </a:rPr>
                  <a:t>Protected</a:t>
                </a:r>
                <a:endParaRPr lang="de-DE" sz="1013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13" b="1" dirty="0">
                    <a:solidFill>
                      <a:schemeClr val="tx1"/>
                    </a:solidFill>
                  </a:rPr>
                  <a:t>AES</a:t>
                </a:r>
              </a:p>
              <a:p>
                <a:pPr algn="ctr"/>
                <a:r>
                  <a:rPr lang="de-DE" sz="1013" b="1" dirty="0">
                    <a:solidFill>
                      <a:schemeClr val="tx1"/>
                    </a:solidFill>
                  </a:rPr>
                  <a:t>Encryption</a:t>
                </a:r>
              </a:p>
            </p:txBody>
          </p:sp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E736AC5C-55A6-4C4E-AC81-11E7154F0034}"/>
                  </a:ext>
                </a:extLst>
              </p:cNvPr>
              <p:cNvSpPr/>
              <p:nvPr/>
            </p:nvSpPr>
            <p:spPr>
              <a:xfrm>
                <a:off x="5328000" y="2880000"/>
                <a:ext cx="1008000" cy="2160000"/>
              </a:xfrm>
              <a:prstGeom prst="roundRect">
                <a:avLst>
                  <a:gd name="adj" fmla="val 9840"/>
                </a:avLst>
              </a:prstGeom>
              <a:solidFill>
                <a:srgbClr val="D9D9D9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:r>
                  <a:rPr lang="de-DE" sz="1013" b="1" dirty="0">
                    <a:solidFill>
                      <a:schemeClr val="tx1"/>
                    </a:solidFill>
                  </a:rPr>
                  <a:t>Key Scheduler</a:t>
                </a:r>
              </a:p>
            </p:txBody>
          </p: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67314033-3A54-43D7-9DF5-E8AC6E68F3E4}"/>
                  </a:ext>
                </a:extLst>
              </p:cNvPr>
              <p:cNvCxnSpPr>
                <a:stCxn id="6" idx="1"/>
                <a:endCxn id="5" idx="3"/>
              </p:cNvCxnSpPr>
              <p:nvPr/>
            </p:nvCxnSpPr>
            <p:spPr>
              <a:xfrm flipH="1">
                <a:off x="4824176" y="3960000"/>
                <a:ext cx="5038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2C18DF16-75F9-4415-A86A-52C38C5E9518}"/>
                  </a:ext>
                </a:extLst>
              </p:cNvPr>
              <p:cNvSpPr/>
              <p:nvPr/>
            </p:nvSpPr>
            <p:spPr>
              <a:xfrm>
                <a:off x="3240000" y="2052000"/>
                <a:ext cx="3096000" cy="503816"/>
              </a:xfrm>
              <a:prstGeom prst="roundRect">
                <a:avLst>
                  <a:gd name="adj" fmla="val 984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013" b="1" dirty="0">
                    <a:solidFill>
                      <a:schemeClr val="tx1"/>
                    </a:solidFill>
                  </a:rPr>
                  <a:t>UART/PCIe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4106096-4675-4318-BE2B-8FBC6DAE895D}"/>
                  </a:ext>
                </a:extLst>
              </p:cNvPr>
              <p:cNvSpPr txBox="1"/>
              <p:nvPr/>
            </p:nvSpPr>
            <p:spPr>
              <a:xfrm>
                <a:off x="3240000" y="1066448"/>
                <a:ext cx="3096000" cy="419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13" b="1" dirty="0"/>
                  <a:t>Host</a:t>
                </a:r>
              </a:p>
            </p:txBody>
          </p: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705C4B70-44C6-47FB-97D1-7D474521F093}"/>
                  </a:ext>
                </a:extLst>
              </p:cNvPr>
              <p:cNvCxnSpPr>
                <a:stCxn id="9" idx="0"/>
                <a:endCxn id="10" idx="2"/>
              </p:cNvCxnSpPr>
              <p:nvPr/>
            </p:nvCxnSpPr>
            <p:spPr>
              <a:xfrm flipV="1">
                <a:off x="4788000" y="1486002"/>
                <a:ext cx="0" cy="5659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92D7DFAA-8B47-4984-8142-C82577C2D422}"/>
                  </a:ext>
                </a:extLst>
              </p:cNvPr>
              <p:cNvSpPr/>
              <p:nvPr/>
            </p:nvSpPr>
            <p:spPr>
              <a:xfrm>
                <a:off x="5328000" y="2052000"/>
                <a:ext cx="1008000" cy="504000"/>
              </a:xfrm>
              <a:prstGeom prst="roundRect">
                <a:avLst>
                  <a:gd name="adj" fmla="val 9840"/>
                </a:avLst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:endParaRPr lang="de-DE" sz="105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D40B9C6-58FE-4B5E-96F3-FC3BB3D893F3}"/>
                  </a:ext>
                </a:extLst>
              </p:cNvPr>
              <p:cNvCxnSpPr>
                <a:stCxn id="13" idx="2"/>
                <a:endCxn id="6" idx="0"/>
              </p:cNvCxnSpPr>
              <p:nvPr/>
            </p:nvCxnSpPr>
            <p:spPr>
              <a:xfrm>
                <a:off x="5832000" y="2556000"/>
                <a:ext cx="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0DBB97D9-BDBA-4278-9D4C-A4A9DA0A1F77}"/>
                  </a:ext>
                </a:extLst>
              </p:cNvPr>
              <p:cNvSpPr/>
              <p:nvPr/>
            </p:nvSpPr>
            <p:spPr>
              <a:xfrm>
                <a:off x="3240000" y="2052000"/>
                <a:ext cx="792000" cy="504000"/>
              </a:xfrm>
              <a:prstGeom prst="roundRect">
                <a:avLst>
                  <a:gd name="adj" fmla="val 9840"/>
                </a:avLst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:endParaRPr lang="de-DE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E39C019D-C0B7-4C01-B0E6-FBFF4DB64109}"/>
                  </a:ext>
                </a:extLst>
              </p:cNvPr>
              <p:cNvSpPr/>
              <p:nvPr/>
            </p:nvSpPr>
            <p:spPr>
              <a:xfrm>
                <a:off x="4032000" y="2052000"/>
                <a:ext cx="792000" cy="504000"/>
              </a:xfrm>
              <a:prstGeom prst="roundRect">
                <a:avLst>
                  <a:gd name="adj" fmla="val 9840"/>
                </a:avLst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:endParaRPr lang="de-DE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164F068E-B674-47FB-B814-906AF90F7381}"/>
                  </a:ext>
                </a:extLst>
              </p:cNvPr>
              <p:cNvSpPr/>
              <p:nvPr/>
            </p:nvSpPr>
            <p:spPr>
              <a:xfrm>
                <a:off x="3240000" y="2880000"/>
                <a:ext cx="792000" cy="504000"/>
              </a:xfrm>
              <a:prstGeom prst="roundRect">
                <a:avLst>
                  <a:gd name="adj" fmla="val 9840"/>
                </a:avLst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:endParaRPr lang="de-DE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C491258A-4216-44B8-B457-8BC73DFFF09B}"/>
                  </a:ext>
                </a:extLst>
              </p:cNvPr>
              <p:cNvSpPr/>
              <p:nvPr/>
            </p:nvSpPr>
            <p:spPr>
              <a:xfrm>
                <a:off x="4032000" y="2880000"/>
                <a:ext cx="792000" cy="504000"/>
              </a:xfrm>
              <a:prstGeom prst="roundRect">
                <a:avLst>
                  <a:gd name="adj" fmla="val 9840"/>
                </a:avLst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:endParaRPr lang="de-DE" sz="105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770892DA-A764-447C-8805-56D6DA5A3A01}"/>
                  </a:ext>
                </a:extLst>
              </p:cNvPr>
              <p:cNvCxnSpPr>
                <a:stCxn id="17" idx="2"/>
                <a:endCxn id="19" idx="0"/>
              </p:cNvCxnSpPr>
              <p:nvPr/>
            </p:nvCxnSpPr>
            <p:spPr>
              <a:xfrm>
                <a:off x="4428000" y="2556000"/>
                <a:ext cx="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85CC877F-45B2-4E5A-82A7-E9A839852FBA}"/>
                  </a:ext>
                </a:extLst>
              </p:cNvPr>
              <p:cNvCxnSpPr>
                <a:cxnSpLocks/>
                <a:stCxn id="18" idx="0"/>
                <a:endCxn id="16" idx="2"/>
              </p:cNvCxnSpPr>
              <p:nvPr/>
            </p:nvCxnSpPr>
            <p:spPr>
              <a:xfrm flipV="1">
                <a:off x="3636000" y="2556000"/>
                <a:ext cx="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6B8F4347-F82A-4BDF-AB8E-FAE6A87441EC}"/>
                      </a:ext>
                    </a:extLst>
                  </p:cNvPr>
                  <p:cNvSpPr txBox="1"/>
                  <p:nvPr/>
                </p:nvSpPr>
                <p:spPr>
                  <a:xfrm>
                    <a:off x="5807969" y="2592000"/>
                    <a:ext cx="648069" cy="507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675" dirty="0"/>
                      <a:t>Key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67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675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675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de-DE" sz="675" dirty="0"/>
                  </a:p>
                </p:txBody>
              </p:sp>
            </mc:Choice>
            <mc:Fallback xmlns=""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6B8F4347-F82A-4BDF-AB8E-FAE6A8744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7969" y="2592000"/>
                    <a:ext cx="648069" cy="50723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761889F-B6C8-48A6-9D6A-18104E782617}"/>
                  </a:ext>
                </a:extLst>
              </p:cNvPr>
              <p:cNvSpPr txBox="1"/>
              <p:nvPr/>
            </p:nvSpPr>
            <p:spPr>
              <a:xfrm>
                <a:off x="4393309" y="2592000"/>
                <a:ext cx="898689" cy="33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75" dirty="0" err="1"/>
                  <a:t>Plaintext</a:t>
                </a:r>
                <a:endParaRPr lang="de-DE" sz="675" dirty="0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3EECCF11-5536-4877-B94A-88BE670B4B79}"/>
                  </a:ext>
                </a:extLst>
              </p:cNvPr>
              <p:cNvSpPr txBox="1"/>
              <p:nvPr/>
            </p:nvSpPr>
            <p:spPr>
              <a:xfrm>
                <a:off x="2771999" y="2592000"/>
                <a:ext cx="898689" cy="507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675" dirty="0" err="1"/>
                  <a:t>Ciphertext</a:t>
                </a:r>
                <a:endParaRPr lang="de-DE" sz="675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feld 27">
                    <a:extLst>
                      <a:ext uri="{FF2B5EF4-FFF2-40B4-BE49-F238E27FC236}">
                        <a16:creationId xmlns:a16="http://schemas.microsoft.com/office/drawing/2014/main" id="{59E8D615-F734-46EA-85B2-477F8D420848}"/>
                      </a:ext>
                    </a:extLst>
                  </p:cNvPr>
                  <p:cNvSpPr txBox="1"/>
                  <p:nvPr/>
                </p:nvSpPr>
                <p:spPr>
                  <a:xfrm>
                    <a:off x="4823708" y="3717032"/>
                    <a:ext cx="503823" cy="3316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675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675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sz="675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de-DE" sz="675" dirty="0"/>
                  </a:p>
                </p:txBody>
              </p:sp>
            </mc:Choice>
            <mc:Fallback xmlns="">
              <p:sp>
                <p:nvSpPr>
                  <p:cNvPr id="28" name="Textfeld 27">
                    <a:extLst>
                      <a:ext uri="{FF2B5EF4-FFF2-40B4-BE49-F238E27FC236}">
                        <a16:creationId xmlns:a16="http://schemas.microsoft.com/office/drawing/2014/main" id="{59E8D615-F734-46EA-85B2-477F8D4208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3708" y="3717032"/>
                    <a:ext cx="503823" cy="3316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4ED7C4A6-5215-4D7D-ACA5-8E4D0F6AD164}"/>
                  </a:ext>
                </a:extLst>
              </p:cNvPr>
              <p:cNvSpPr/>
              <p:nvPr/>
            </p:nvSpPr>
            <p:spPr>
              <a:xfrm>
                <a:off x="3240000" y="5364000"/>
                <a:ext cx="1583708" cy="503816"/>
              </a:xfrm>
              <a:prstGeom prst="roundRect">
                <a:avLst>
                  <a:gd name="adj" fmla="val 984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013" b="1" dirty="0">
                    <a:solidFill>
                      <a:schemeClr val="tx1"/>
                    </a:solidFill>
                  </a:rPr>
                  <a:t>FSM</a:t>
                </a:r>
              </a:p>
            </p:txBody>
          </p: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B41DDDAF-5575-4339-ACCE-445469603C06}"/>
                  </a:ext>
                </a:extLst>
              </p:cNvPr>
              <p:cNvCxnSpPr>
                <a:stCxn id="29" idx="0"/>
                <a:endCxn id="5" idx="2"/>
              </p:cNvCxnSpPr>
              <p:nvPr/>
            </p:nvCxnSpPr>
            <p:spPr>
              <a:xfrm flipV="1">
                <a:off x="4031854" y="5040000"/>
                <a:ext cx="234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6A684BE0-D805-4CA7-ADD6-EA316AF16DBB}"/>
                  </a:ext>
                </a:extLst>
              </p:cNvPr>
              <p:cNvSpPr/>
              <p:nvPr/>
            </p:nvSpPr>
            <p:spPr>
              <a:xfrm>
                <a:off x="1908000" y="2880000"/>
                <a:ext cx="504000" cy="2988000"/>
              </a:xfrm>
              <a:prstGeom prst="roundRect">
                <a:avLst>
                  <a:gd name="adj" fmla="val 984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:r>
                  <a:rPr lang="de-DE" sz="1013" b="1" dirty="0">
                    <a:solidFill>
                      <a:schemeClr val="tx1"/>
                    </a:solidFill>
                  </a:rPr>
                  <a:t>PRNG</a:t>
                </a:r>
              </a:p>
            </p:txBody>
          </p:sp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B81906E0-5D60-49F2-8539-CA52CF0BC062}"/>
                  </a:ext>
                </a:extLst>
              </p:cNvPr>
              <p:cNvSpPr/>
              <p:nvPr/>
            </p:nvSpPr>
            <p:spPr>
              <a:xfrm>
                <a:off x="1908000" y="2880000"/>
                <a:ext cx="504000" cy="2160000"/>
              </a:xfrm>
              <a:prstGeom prst="roundRect">
                <a:avLst>
                  <a:gd name="adj" fmla="val 9840"/>
                </a:avLst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de-DE" sz="1013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8510211D-B786-4470-98AE-DA1C49579BC7}"/>
                  </a:ext>
                </a:extLst>
              </p:cNvPr>
              <p:cNvSpPr/>
              <p:nvPr/>
            </p:nvSpPr>
            <p:spPr>
              <a:xfrm>
                <a:off x="1908000" y="5364272"/>
                <a:ext cx="504000" cy="503816"/>
              </a:xfrm>
              <a:prstGeom prst="roundRect">
                <a:avLst>
                  <a:gd name="adj" fmla="val 9840"/>
                </a:avLst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de-DE" sz="105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C59E9DA2-2448-4F3E-8450-62E2D45595B3}"/>
                  </a:ext>
                </a:extLst>
              </p:cNvPr>
              <p:cNvCxnSpPr>
                <a:stCxn id="33" idx="3"/>
                <a:endCxn id="5" idx="1"/>
              </p:cNvCxnSpPr>
              <p:nvPr/>
            </p:nvCxnSpPr>
            <p:spPr>
              <a:xfrm>
                <a:off x="2412000" y="3960000"/>
                <a:ext cx="828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mit Pfeil 39">
                <a:extLst>
                  <a:ext uri="{FF2B5EF4-FFF2-40B4-BE49-F238E27FC236}">
                    <a16:creationId xmlns:a16="http://schemas.microsoft.com/office/drawing/2014/main" id="{B7915EF2-D54A-4EE2-97D5-7DCC2075D15C}"/>
                  </a:ext>
                </a:extLst>
              </p:cNvPr>
              <p:cNvCxnSpPr>
                <a:stCxn id="34" idx="3"/>
                <a:endCxn id="29" idx="1"/>
              </p:cNvCxnSpPr>
              <p:nvPr/>
            </p:nvCxnSpPr>
            <p:spPr>
              <a:xfrm flipV="1">
                <a:off x="2412000" y="5615908"/>
                <a:ext cx="828000" cy="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hteck: abgerundete Ecken 43">
                <a:extLst>
                  <a:ext uri="{FF2B5EF4-FFF2-40B4-BE49-F238E27FC236}">
                    <a16:creationId xmlns:a16="http://schemas.microsoft.com/office/drawing/2014/main" id="{4542D57E-67C3-4F9D-BC23-A23A8BF38FB9}"/>
                  </a:ext>
                </a:extLst>
              </p:cNvPr>
              <p:cNvSpPr/>
              <p:nvPr/>
            </p:nvSpPr>
            <p:spPr>
              <a:xfrm>
                <a:off x="5327532" y="5364000"/>
                <a:ext cx="1008000" cy="503816"/>
              </a:xfrm>
              <a:prstGeom prst="roundRect">
                <a:avLst>
                  <a:gd name="adj" fmla="val 984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013" b="1" dirty="0">
                    <a:solidFill>
                      <a:schemeClr val="tx1"/>
                    </a:solidFill>
                  </a:rPr>
                  <a:t>ICAPe3</a:t>
                </a:r>
              </a:p>
            </p:txBody>
          </p: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BF88CCED-A63B-4C49-951D-EC624FAE4A5A}"/>
                  </a:ext>
                </a:extLst>
              </p:cNvPr>
              <p:cNvCxnSpPr>
                <a:stCxn id="44" idx="1"/>
                <a:endCxn id="29" idx="3"/>
              </p:cNvCxnSpPr>
              <p:nvPr/>
            </p:nvCxnSpPr>
            <p:spPr>
              <a:xfrm flipH="1">
                <a:off x="4823708" y="5615908"/>
                <a:ext cx="5038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764FB606-55FA-431E-8289-EC34FCC177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007" b="14710"/>
              <a:stretch/>
            </p:blipFill>
            <p:spPr>
              <a:xfrm>
                <a:off x="7104112" y="5053256"/>
                <a:ext cx="1556792" cy="1125304"/>
              </a:xfrm>
              <a:prstGeom prst="rect">
                <a:avLst/>
              </a:prstGeom>
            </p:spPr>
          </p:pic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CC6D8379-E7DD-45FC-8623-A234F211019A}"/>
                  </a:ext>
                </a:extLst>
              </p:cNvPr>
              <p:cNvCxnSpPr>
                <a:stCxn id="49" idx="1"/>
                <a:endCxn id="44" idx="3"/>
              </p:cNvCxnSpPr>
              <p:nvPr/>
            </p:nvCxnSpPr>
            <p:spPr>
              <a:xfrm flipH="1">
                <a:off x="6335532" y="5615908"/>
                <a:ext cx="768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9CA2DD01-4683-4D81-A990-7D2E3FFD549A}"/>
                </a:ext>
              </a:extLst>
            </p:cNvPr>
            <p:cNvSpPr txBox="1"/>
            <p:nvPr/>
          </p:nvSpPr>
          <p:spPr>
            <a:xfrm>
              <a:off x="4689804" y="3893567"/>
              <a:ext cx="122800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Partial </a:t>
              </a:r>
              <a:r>
                <a:rPr lang="de-DE" sz="1200" dirty="0" err="1"/>
                <a:t>Bitstreams</a:t>
              </a:r>
              <a:endParaRPr lang="de-DE" sz="1200" dirty="0"/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A422C762-C00D-40A1-87BE-55FA1EC99E86}"/>
              </a:ext>
            </a:extLst>
          </p:cNvPr>
          <p:cNvSpPr txBox="1"/>
          <p:nvPr/>
        </p:nvSpPr>
        <p:spPr>
          <a:xfrm>
            <a:off x="5922150" y="4049229"/>
            <a:ext cx="412306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13" dirty="0"/>
              <a:t>530 000 </a:t>
            </a:r>
            <a:r>
              <a:rPr lang="de-DE" sz="1013" dirty="0" err="1"/>
              <a:t>Logic</a:t>
            </a:r>
            <a:r>
              <a:rPr lang="de-DE" sz="1013" dirty="0"/>
              <a:t> Cells  •  21.1 </a:t>
            </a:r>
            <a:r>
              <a:rPr lang="de-DE" sz="1013" dirty="0" err="1"/>
              <a:t>Mb</a:t>
            </a:r>
            <a:r>
              <a:rPr lang="de-DE" sz="1013" dirty="0"/>
              <a:t> BRAM</a:t>
            </a:r>
          </a:p>
        </p:txBody>
      </p:sp>
    </p:spTree>
    <p:extLst>
      <p:ext uri="{BB962C8B-B14F-4D97-AF65-F5344CB8AC3E}">
        <p14:creationId xmlns:p14="http://schemas.microsoft.com/office/powerpoint/2010/main" val="1878798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FECF339-B63F-484F-8A97-52BE1B54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 Architecture </a:t>
            </a:r>
            <a:r>
              <a:rPr lang="de-DE" dirty="0"/>
              <a:t>– </a:t>
            </a:r>
            <a:r>
              <a:rPr lang="de-DE" dirty="0" err="1"/>
              <a:t>Protected</a:t>
            </a:r>
            <a:r>
              <a:rPr lang="de-DE" dirty="0"/>
              <a:t> AES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1">
                <a:extLst>
                  <a:ext uri="{FF2B5EF4-FFF2-40B4-BE49-F238E27FC236}">
                    <a16:creationId xmlns:a16="http://schemas.microsoft.com/office/drawing/2014/main" id="{7F688150-A842-4F9D-B442-7C288F4A4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9276" y="4322931"/>
                <a:ext cx="7560000" cy="30359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sz="1200" dirty="0"/>
                  <a:t>40 </a:t>
                </a:r>
                <a:r>
                  <a:rPr lang="de-DE" sz="1200" dirty="0" err="1"/>
                  <a:t>differently</a:t>
                </a:r>
                <a:r>
                  <a:rPr lang="de-DE" sz="1200" dirty="0"/>
                  <a:t> </a:t>
                </a:r>
                <a:r>
                  <a:rPr lang="de-DE" sz="1200" dirty="0" err="1"/>
                  <a:t>implemented</a:t>
                </a:r>
                <a:r>
                  <a:rPr lang="de-DE" sz="1200" dirty="0"/>
                  <a:t> AES </a:t>
                </a:r>
                <a:r>
                  <a:rPr lang="de-DE" sz="1200" dirty="0" err="1"/>
                  <a:t>rounds</a:t>
                </a:r>
                <a:r>
                  <a:rPr lang="de-DE" sz="1200" dirty="0"/>
                  <a:t>  </a:t>
                </a:r>
                <a:r>
                  <a:rPr lang="de-DE" sz="1200" dirty="0">
                    <a:sym typeface="Wingdings" panose="05000000000000000000" pitchFamily="2" charset="2"/>
                  </a:rPr>
                  <a:t>•  </a:t>
                </a:r>
                <a:r>
                  <a:rPr lang="de-DE" sz="1200" dirty="0" err="1"/>
                  <a:t>Arranged</a:t>
                </a:r>
                <a:r>
                  <a:rPr lang="de-DE" sz="1200" dirty="0"/>
                  <a:t> in a </a:t>
                </a:r>
                <a14:m>
                  <m:oMath xmlns:m="http://schemas.openxmlformats.org/officeDocument/2006/math">
                    <m:r>
                      <a:rPr lang="de-DE" sz="1200" b="0" i="1">
                        <a:latin typeface="Cambria Math" panose="02040503050406030204" pitchFamily="18" charset="0"/>
                      </a:rPr>
                      <m:t>4×10</m:t>
                    </m:r>
                  </m:oMath>
                </a14:m>
                <a:r>
                  <a:rPr lang="de-DE" sz="1200" dirty="0"/>
                  <a:t> grid  </a:t>
                </a:r>
                <a:r>
                  <a:rPr lang="de-DE" sz="1200" dirty="0">
                    <a:sym typeface="Wingdings" panose="05000000000000000000" pitchFamily="2" charset="2"/>
                  </a:rPr>
                  <a:t>•  </a:t>
                </a:r>
                <a:r>
                  <a:rPr lang="de-DE" sz="1200" dirty="0" err="1">
                    <a:sym typeface="Wingdings" panose="05000000000000000000" pitchFamily="2" charset="2"/>
                  </a:rPr>
                  <a:t>Each</a:t>
                </a:r>
                <a:r>
                  <a:rPr lang="de-DE" sz="1200" dirty="0">
                    <a:sym typeface="Wingdings" panose="05000000000000000000" pitchFamily="2" charset="2"/>
                  </a:rPr>
                  <a:t> </a:t>
                </a:r>
                <a:r>
                  <a:rPr lang="de-DE" sz="1200" dirty="0" err="1">
                    <a:sym typeface="Wingdings" panose="05000000000000000000" pitchFamily="2" charset="2"/>
                  </a:rPr>
                  <a:t>column</a:t>
                </a:r>
                <a:r>
                  <a:rPr lang="de-DE" sz="1200" dirty="0">
                    <a:sym typeface="Wingdings" panose="05000000000000000000" pitchFamily="2" charset="2"/>
                  </a:rPr>
                  <a:t> </a:t>
                </a:r>
                <a:r>
                  <a:rPr lang="de-DE" sz="1200" dirty="0" err="1">
                    <a:sym typeface="Wingdings" panose="05000000000000000000" pitchFamily="2" charset="2"/>
                  </a:rPr>
                  <a:t>represents</a:t>
                </a:r>
                <a:r>
                  <a:rPr lang="de-DE" sz="1200" dirty="0">
                    <a:sym typeface="Wingdings" panose="05000000000000000000" pitchFamily="2" charset="2"/>
                  </a:rPr>
                  <a:t> </a:t>
                </a:r>
                <a:r>
                  <a:rPr lang="de-DE" sz="1200" dirty="0" err="1">
                    <a:sym typeface="Wingdings" panose="05000000000000000000" pitchFamily="2" charset="2"/>
                  </a:rPr>
                  <a:t>one</a:t>
                </a:r>
                <a:r>
                  <a:rPr lang="de-DE" sz="1200" dirty="0">
                    <a:sym typeface="Wingdings" panose="05000000000000000000" pitchFamily="2" charset="2"/>
                  </a:rPr>
                  <a:t> AES </a:t>
                </a:r>
                <a:r>
                  <a:rPr lang="de-DE" sz="1200" dirty="0" err="1">
                    <a:sym typeface="Wingdings" panose="05000000000000000000" pitchFamily="2" charset="2"/>
                  </a:rPr>
                  <a:t>round</a:t>
                </a:r>
                <a:endParaRPr lang="de-DE" sz="1200" dirty="0"/>
              </a:p>
            </p:txBody>
          </p:sp>
        </mc:Choice>
        <mc:Fallback xmlns="">
          <p:sp>
            <p:nvSpPr>
              <p:cNvPr id="27" name="Inhaltsplatzhalter 1">
                <a:extLst>
                  <a:ext uri="{FF2B5EF4-FFF2-40B4-BE49-F238E27FC236}">
                    <a16:creationId xmlns:a16="http://schemas.microsoft.com/office/drawing/2014/main" id="{7F688150-A842-4F9D-B442-7C288F4A4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276" y="4322931"/>
                <a:ext cx="7560000" cy="303599"/>
              </a:xfr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598421-A935-45E0-AEC7-2FCA546F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01BF6-BFBB-4983-A40B-D23E734243C6}" type="datetime4">
              <a:rPr lang="de-DE" smtClean="0"/>
              <a:t>16. August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790051-7689-4461-ACC7-D074EAE2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855F67-54F9-4B6E-A932-212C9404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04BB-8A3A-4636-B113-A6CBB7876AF6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3EAE7095-492D-4F78-BF43-3F6D0BB135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911414"/>
            <a:ext cx="8637164" cy="31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0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665D0-36C2-4668-95E5-B6BC430B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a Root </a:t>
            </a:r>
            <a:r>
              <a:rPr lang="de-DE" dirty="0" err="1"/>
              <a:t>of</a:t>
            </a:r>
            <a:r>
              <a:rPr lang="de-DE" dirty="0"/>
              <a:t> Trust in Hardware </a:t>
            </a:r>
            <a:r>
              <a:rPr lang="de-DE" dirty="0" err="1"/>
              <a:t>is</a:t>
            </a:r>
            <a:r>
              <a:rPr lang="de-DE" dirty="0"/>
              <a:t> Essential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7DBB8-B063-4CF0-BE93-057B73F4E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9" y="987574"/>
            <a:ext cx="6469665" cy="3672408"/>
          </a:xfrm>
        </p:spPr>
        <p:txBody>
          <a:bodyPr/>
          <a:lstStyle/>
          <a:p>
            <a:r>
              <a:rPr lang="de-DE" sz="1800" dirty="0"/>
              <a:t>Hardware </a:t>
            </a:r>
            <a:r>
              <a:rPr lang="de-DE" sz="1800" dirty="0" err="1"/>
              <a:t>implementations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efficient</a:t>
            </a:r>
            <a:endParaRPr lang="de-DE" sz="1800" dirty="0"/>
          </a:p>
          <a:p>
            <a:pPr marL="519750" lvl="2" indent="-285750">
              <a:buFontTx/>
              <a:buChar char="-"/>
            </a:pPr>
            <a:r>
              <a:rPr lang="de-DE" sz="1800" b="0" dirty="0">
                <a:sym typeface="Wingdings" panose="05000000000000000000" pitchFamily="2" charset="2"/>
              </a:rPr>
              <a:t>Boosts</a:t>
            </a:r>
            <a:r>
              <a:rPr lang="de-DE" sz="1800" b="0" dirty="0"/>
              <a:t> </a:t>
            </a:r>
            <a:r>
              <a:rPr lang="de-DE" sz="1800" b="0" dirty="0" err="1"/>
              <a:t>computationally</a:t>
            </a:r>
            <a:r>
              <a:rPr lang="de-DE" sz="1800" b="0" dirty="0"/>
              <a:t> </a:t>
            </a:r>
            <a:r>
              <a:rPr lang="de-DE" sz="1800" b="0" dirty="0" err="1"/>
              <a:t>exensive</a:t>
            </a:r>
            <a:r>
              <a:rPr lang="de-DE" sz="1800" b="0" dirty="0"/>
              <a:t> </a:t>
            </a:r>
            <a:r>
              <a:rPr lang="de-DE" sz="1800" b="0" dirty="0" err="1"/>
              <a:t>cryptography</a:t>
            </a:r>
            <a:endParaRPr lang="de-DE" sz="1800" b="0" dirty="0"/>
          </a:p>
          <a:p>
            <a:pPr marL="519750" lvl="2" indent="-285750">
              <a:buFontTx/>
              <a:buChar char="-"/>
            </a:pPr>
            <a:r>
              <a:rPr lang="de-DE" sz="1800" dirty="0" err="1"/>
              <a:t>Less</a:t>
            </a:r>
            <a:r>
              <a:rPr lang="de-DE" sz="1800" dirty="0"/>
              <a:t> </a:t>
            </a:r>
            <a:r>
              <a:rPr lang="de-DE" sz="1800" dirty="0" err="1"/>
              <a:t>energy</a:t>
            </a:r>
            <a:r>
              <a:rPr lang="de-DE" sz="1800" dirty="0"/>
              <a:t>/</a:t>
            </a:r>
            <a:r>
              <a:rPr lang="de-DE" sz="1800" dirty="0" err="1"/>
              <a:t>area</a:t>
            </a:r>
            <a:r>
              <a:rPr lang="de-DE" sz="1800" dirty="0"/>
              <a:t> </a:t>
            </a:r>
            <a:r>
              <a:rPr lang="de-DE" sz="1800" dirty="0" err="1"/>
              <a:t>costs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constrained</a:t>
            </a:r>
            <a:r>
              <a:rPr lang="de-DE" sz="1800" dirty="0"/>
              <a:t> </a:t>
            </a:r>
            <a:r>
              <a:rPr lang="de-DE" sz="1800" dirty="0" err="1"/>
              <a:t>applicaitons</a:t>
            </a:r>
            <a:endParaRPr lang="de-DE" sz="1800" b="0" dirty="0"/>
          </a:p>
          <a:p>
            <a:endParaRPr lang="de-DE" sz="1800" b="0" dirty="0"/>
          </a:p>
          <a:p>
            <a:r>
              <a:rPr lang="de-DE" sz="1800" dirty="0" err="1"/>
              <a:t>Protections</a:t>
            </a:r>
            <a:r>
              <a:rPr lang="de-DE" sz="1800" dirty="0"/>
              <a:t> in </a:t>
            </a:r>
            <a:r>
              <a:rPr lang="de-DE" sz="1800" dirty="0" err="1"/>
              <a:t>hardware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powerful</a:t>
            </a:r>
          </a:p>
          <a:p>
            <a:pPr marL="519750" lvl="2" indent="-285750">
              <a:buFontTx/>
              <a:buChar char="-"/>
            </a:pPr>
            <a:r>
              <a:rPr lang="de-DE" sz="1800" dirty="0">
                <a:sym typeface="Wingdings" panose="05000000000000000000" pitchFamily="2" charset="2"/>
              </a:rPr>
              <a:t>O</a:t>
            </a:r>
            <a:r>
              <a:rPr lang="de-DE" sz="1800" b="0" dirty="0">
                <a:sym typeface="Wingdings" panose="05000000000000000000" pitchFamily="2" charset="2"/>
              </a:rPr>
              <a:t>pening </a:t>
            </a:r>
            <a:r>
              <a:rPr lang="de-DE" sz="1800" b="0" dirty="0" err="1">
                <a:sym typeface="Wingdings" panose="05000000000000000000" pitchFamily="2" charset="2"/>
              </a:rPr>
              <a:t>up</a:t>
            </a:r>
            <a:r>
              <a:rPr lang="de-DE" sz="1800" b="0" dirty="0">
                <a:sym typeface="Wingdings" panose="05000000000000000000" pitchFamily="2" charset="2"/>
              </a:rPr>
              <a:t> a </a:t>
            </a:r>
            <a:r>
              <a:rPr lang="de-DE" sz="1800" b="0" dirty="0" err="1">
                <a:sym typeface="Wingdings" panose="05000000000000000000" pitchFamily="2" charset="2"/>
              </a:rPr>
              <a:t>hardware</a:t>
            </a:r>
            <a:r>
              <a:rPr lang="de-DE" sz="1800" b="0" dirty="0">
                <a:sym typeface="Wingdings" panose="05000000000000000000" pitchFamily="2" charset="2"/>
              </a:rPr>
              <a:t> </a:t>
            </a:r>
            <a:r>
              <a:rPr lang="de-DE" sz="1800" b="0" dirty="0" err="1">
                <a:sym typeface="Wingdings" panose="05000000000000000000" pitchFamily="2" charset="2"/>
              </a:rPr>
              <a:t>chip</a:t>
            </a:r>
            <a:r>
              <a:rPr lang="de-DE" sz="1800" b="0" dirty="0">
                <a:sym typeface="Wingdings" panose="05000000000000000000" pitchFamily="2" charset="2"/>
              </a:rPr>
              <a:t> </a:t>
            </a:r>
            <a:r>
              <a:rPr lang="de-DE" sz="1800" b="0" dirty="0" err="1">
                <a:sym typeface="Wingdings" panose="05000000000000000000" pitchFamily="2" charset="2"/>
              </a:rPr>
              <a:t>is</a:t>
            </a:r>
            <a:r>
              <a:rPr lang="de-DE" sz="1800" b="0" dirty="0">
                <a:sym typeface="Wingdings" panose="05000000000000000000" pitchFamily="2" charset="2"/>
              </a:rPr>
              <a:t> </a:t>
            </a:r>
            <a:r>
              <a:rPr lang="de-DE" sz="1800" b="0" dirty="0" err="1">
                <a:sym typeface="Wingdings" panose="05000000000000000000" pitchFamily="2" charset="2"/>
              </a:rPr>
              <a:t>assumed</a:t>
            </a:r>
            <a:r>
              <a:rPr lang="de-DE" sz="1800" b="0" dirty="0">
                <a:sym typeface="Wingdings" panose="05000000000000000000" pitchFamily="2" charset="2"/>
              </a:rPr>
              <a:t> </a:t>
            </a:r>
            <a:r>
              <a:rPr lang="de-DE" sz="1800" b="0" dirty="0" err="1">
                <a:sym typeface="Wingdings" panose="05000000000000000000" pitchFamily="2" charset="2"/>
              </a:rPr>
              <a:t>with</a:t>
            </a:r>
            <a:r>
              <a:rPr lang="de-DE" sz="1800" b="0" dirty="0">
                <a:sym typeface="Wingdings" panose="05000000000000000000" pitchFamily="2" charset="2"/>
              </a:rPr>
              <a:t> </a:t>
            </a:r>
            <a:r>
              <a:rPr lang="de-DE" sz="1800" b="0" dirty="0" err="1">
                <a:sym typeface="Wingdings" panose="05000000000000000000" pitchFamily="2" charset="2"/>
              </a:rPr>
              <a:t>higher</a:t>
            </a:r>
            <a:r>
              <a:rPr lang="de-DE" sz="1800" b="0" dirty="0">
                <a:sym typeface="Wingdings" panose="05000000000000000000" pitchFamily="2" charset="2"/>
              </a:rPr>
              <a:t> </a:t>
            </a:r>
            <a:r>
              <a:rPr lang="de-DE" sz="1800" b="0" dirty="0" err="1">
                <a:sym typeface="Wingdings" panose="05000000000000000000" pitchFamily="2" charset="2"/>
              </a:rPr>
              <a:t>cost</a:t>
            </a:r>
            <a:r>
              <a:rPr lang="de-DE" sz="1800" b="0" dirty="0">
                <a:sym typeface="Wingdings" panose="05000000000000000000" pitchFamily="2" charset="2"/>
              </a:rPr>
              <a:t> </a:t>
            </a:r>
            <a:r>
              <a:rPr lang="de-DE" sz="1800" b="0" dirty="0" err="1">
                <a:sym typeface="Wingdings" panose="05000000000000000000" pitchFamily="2" charset="2"/>
              </a:rPr>
              <a:t>compared</a:t>
            </a:r>
            <a:r>
              <a:rPr lang="de-DE" sz="1800" b="0" dirty="0">
                <a:sym typeface="Wingdings" panose="05000000000000000000" pitchFamily="2" charset="2"/>
              </a:rPr>
              <a:t> </a:t>
            </a:r>
            <a:r>
              <a:rPr lang="de-DE" sz="1800" b="0" dirty="0" err="1">
                <a:sym typeface="Wingdings" panose="05000000000000000000" pitchFamily="2" charset="2"/>
              </a:rPr>
              <a:t>to</a:t>
            </a:r>
            <a:r>
              <a:rPr lang="de-DE" sz="1800" b="0" dirty="0">
                <a:sym typeface="Wingdings" panose="05000000000000000000" pitchFamily="2" charset="2"/>
              </a:rPr>
              <a:t> a </a:t>
            </a:r>
            <a:r>
              <a:rPr lang="de-DE" sz="1800" b="0" dirty="0" err="1">
                <a:sym typeface="Wingdings" panose="05000000000000000000" pitchFamily="2" charset="2"/>
              </a:rPr>
              <a:t>disassembling</a:t>
            </a:r>
            <a:r>
              <a:rPr lang="de-DE" sz="1800" b="0" dirty="0">
                <a:sym typeface="Wingdings" panose="05000000000000000000" pitchFamily="2" charset="2"/>
              </a:rPr>
              <a:t> a </a:t>
            </a:r>
            <a:r>
              <a:rPr lang="de-DE" sz="1800" b="0" dirty="0" err="1">
                <a:sym typeface="Wingdings" panose="05000000000000000000" pitchFamily="2" charset="2"/>
              </a:rPr>
              <a:t>binary</a:t>
            </a:r>
            <a:endParaRPr lang="de-DE" sz="1800" b="0" dirty="0">
              <a:sym typeface="Wingdings" panose="05000000000000000000" pitchFamily="2" charset="2"/>
            </a:endParaRPr>
          </a:p>
          <a:p>
            <a:pPr marL="519750" lvl="2" indent="-285750">
              <a:buFontTx/>
              <a:buChar char="-"/>
            </a:pPr>
            <a:r>
              <a:rPr lang="de-DE" sz="1800" dirty="0" err="1">
                <a:sym typeface="Wingdings" panose="05000000000000000000" pitchFamily="2" charset="2"/>
              </a:rPr>
              <a:t>Some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advanced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countermeasures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are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only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for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hardware</a:t>
            </a:r>
            <a:endParaRPr lang="de-DE" sz="1800" dirty="0">
              <a:sym typeface="Wingdings" panose="05000000000000000000" pitchFamily="2" charset="2"/>
            </a:endParaRPr>
          </a:p>
          <a:p>
            <a:endParaRPr lang="de-DE" sz="1800" dirty="0">
              <a:sym typeface="Wingdings" panose="05000000000000000000" pitchFamily="2" charset="2"/>
            </a:endParaRPr>
          </a:p>
          <a:p>
            <a:r>
              <a:rPr lang="de-DE" sz="1800" dirty="0">
                <a:sym typeface="Wingdings" panose="05000000000000000000" pitchFamily="2" charset="2"/>
              </a:rPr>
              <a:t>Security-relevant </a:t>
            </a:r>
            <a:r>
              <a:rPr lang="de-DE" sz="1800" dirty="0" err="1">
                <a:sym typeface="Wingdings" panose="05000000000000000000" pitchFamily="2" charset="2"/>
              </a:rPr>
              <a:t>components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are</a:t>
            </a:r>
            <a:r>
              <a:rPr lang="de-DE" sz="1800" dirty="0">
                <a:sym typeface="Wingdings" panose="05000000000000000000" pitchFamily="2" charset="2"/>
              </a:rPr>
              <a:t> hardware-</a:t>
            </a:r>
            <a:r>
              <a:rPr lang="de-DE" sz="1800" dirty="0" err="1">
                <a:sym typeface="Wingdings" panose="05000000000000000000" pitchFamily="2" charset="2"/>
              </a:rPr>
              <a:t>only</a:t>
            </a:r>
            <a:endParaRPr lang="de-DE" sz="1800" dirty="0">
              <a:sym typeface="Wingdings" panose="05000000000000000000" pitchFamily="2" charset="2"/>
            </a:endParaRPr>
          </a:p>
          <a:p>
            <a:pPr marL="519750" lvl="2" indent="-285750">
              <a:buFontTx/>
              <a:buChar char="-"/>
            </a:pPr>
            <a:r>
              <a:rPr lang="de-DE" sz="1800" dirty="0">
                <a:sym typeface="Wingdings" panose="05000000000000000000" pitchFamily="2" charset="2"/>
              </a:rPr>
              <a:t>True Random </a:t>
            </a:r>
            <a:r>
              <a:rPr lang="de-DE" sz="1800" dirty="0" err="1">
                <a:sym typeface="Wingdings" panose="05000000000000000000" pitchFamily="2" charset="2"/>
              </a:rPr>
              <a:t>Number</a:t>
            </a:r>
            <a:r>
              <a:rPr lang="de-DE" sz="1800" dirty="0">
                <a:sym typeface="Wingdings" panose="05000000000000000000" pitchFamily="2" charset="2"/>
              </a:rPr>
              <a:t> Generators</a:t>
            </a:r>
            <a:endParaRPr lang="de-DE" sz="1800" b="0" dirty="0">
              <a:sym typeface="Wingdings" panose="05000000000000000000" pitchFamily="2" charset="2"/>
            </a:endParaRPr>
          </a:p>
          <a:p>
            <a:pPr marL="519750" lvl="2" indent="-285750">
              <a:buFontTx/>
              <a:buChar char="-"/>
            </a:pPr>
            <a:endParaRPr lang="de-DE" sz="1800" dirty="0">
              <a:sym typeface="Wingdings" panose="05000000000000000000" pitchFamily="2" charset="2"/>
            </a:endParaRPr>
          </a:p>
          <a:p>
            <a:pPr marL="285750" lvl="1" indent="-285750">
              <a:buFontTx/>
              <a:buChar char="-"/>
            </a:pPr>
            <a:endParaRPr lang="de-DE" sz="1800" b="0" dirty="0"/>
          </a:p>
          <a:p>
            <a:pPr marL="285750" indent="-285750">
              <a:buFontTx/>
              <a:buChar char="-"/>
            </a:pPr>
            <a:endParaRPr lang="de-DE" sz="1800" b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9F4F6-CF33-4BAF-B908-AAA5BA3AD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735B-73D7-48DD-9E21-52BF66AC397E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5DD976-F9E1-4DF3-AC4E-084FA54D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BEDE2D-E7F9-46AB-96DB-F1E6C63D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54E212F-46C5-4452-A162-B983AF2C6B0E}"/>
              </a:ext>
            </a:extLst>
          </p:cNvPr>
          <p:cNvGrpSpPr/>
          <p:nvPr/>
        </p:nvGrpSpPr>
        <p:grpSpPr>
          <a:xfrm>
            <a:off x="6668237" y="626719"/>
            <a:ext cx="1655484" cy="1375156"/>
            <a:chOff x="6612524" y="710304"/>
            <a:chExt cx="1655484" cy="1375156"/>
          </a:xfrm>
        </p:grpSpPr>
        <p:pic>
          <p:nvPicPr>
            <p:cNvPr id="10" name="Grafik 9" descr="Messgerät">
              <a:extLst>
                <a:ext uri="{FF2B5EF4-FFF2-40B4-BE49-F238E27FC236}">
                  <a16:creationId xmlns:a16="http://schemas.microsoft.com/office/drawing/2014/main" id="{77DE2670-2485-409F-9ED3-DD85C7572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35763" y="710304"/>
              <a:ext cx="784617" cy="784617"/>
            </a:xfrm>
            <a:prstGeom prst="rect">
              <a:avLst/>
            </a:prstGeom>
          </p:spPr>
        </p:pic>
        <p:pic>
          <p:nvPicPr>
            <p:cNvPr id="12" name="Grafik 11" descr="Münzen">
              <a:extLst>
                <a:ext uri="{FF2B5EF4-FFF2-40B4-BE49-F238E27FC236}">
                  <a16:creationId xmlns:a16="http://schemas.microsoft.com/office/drawing/2014/main" id="{09D7D24B-6FDB-4279-A733-13B12F001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1225" y="1338677"/>
              <a:ext cx="746783" cy="746783"/>
            </a:xfrm>
            <a:prstGeom prst="rect">
              <a:avLst/>
            </a:prstGeom>
          </p:spPr>
        </p:pic>
        <p:pic>
          <p:nvPicPr>
            <p:cNvPr id="14" name="Grafik 13" descr="Ladender Akku">
              <a:extLst>
                <a:ext uri="{FF2B5EF4-FFF2-40B4-BE49-F238E27FC236}">
                  <a16:creationId xmlns:a16="http://schemas.microsoft.com/office/drawing/2014/main" id="{F51CBC75-FC6A-4F89-A115-202D14CD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2524" y="1334282"/>
              <a:ext cx="746783" cy="746783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41C1FB7-A439-4ECA-B595-888030F07B0A}"/>
              </a:ext>
            </a:extLst>
          </p:cNvPr>
          <p:cNvGrpSpPr/>
          <p:nvPr/>
        </p:nvGrpSpPr>
        <p:grpSpPr>
          <a:xfrm>
            <a:off x="6468557" y="3751537"/>
            <a:ext cx="2297765" cy="1038229"/>
            <a:chOff x="6468557" y="3751537"/>
            <a:chExt cx="2297765" cy="1038229"/>
          </a:xfrm>
        </p:grpSpPr>
        <p:pic>
          <p:nvPicPr>
            <p:cNvPr id="16" name="Grafik 15" descr="Prozessor">
              <a:extLst>
                <a:ext uri="{FF2B5EF4-FFF2-40B4-BE49-F238E27FC236}">
                  <a16:creationId xmlns:a16="http://schemas.microsoft.com/office/drawing/2014/main" id="{2292E7D8-9276-4D53-B83D-E93B42FA8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68557" y="3751537"/>
              <a:ext cx="1038229" cy="1038229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F6167DA-D0F8-4C83-94EC-8BBCB1464D8B}"/>
                </a:ext>
              </a:extLst>
            </p:cNvPr>
            <p:cNvSpPr txBox="1"/>
            <p:nvPr/>
          </p:nvSpPr>
          <p:spPr>
            <a:xfrm>
              <a:off x="7344138" y="3936248"/>
              <a:ext cx="142218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0110001010001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2F3C262-A4D7-45FA-8202-9F977C963ACB}"/>
              </a:ext>
            </a:extLst>
          </p:cNvPr>
          <p:cNvGrpSpPr/>
          <p:nvPr/>
        </p:nvGrpSpPr>
        <p:grpSpPr>
          <a:xfrm>
            <a:off x="7310453" y="2448083"/>
            <a:ext cx="1038229" cy="1038229"/>
            <a:chOff x="6994534" y="1346409"/>
            <a:chExt cx="1633971" cy="1633971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E8F71237-0709-4897-9DA5-1A8D84D49D0A}"/>
                </a:ext>
              </a:extLst>
            </p:cNvPr>
            <p:cNvGrpSpPr/>
            <p:nvPr/>
          </p:nvGrpSpPr>
          <p:grpSpPr>
            <a:xfrm>
              <a:off x="6994534" y="1346409"/>
              <a:ext cx="1633971" cy="1633971"/>
              <a:chOff x="8640000" y="3780000"/>
              <a:chExt cx="2088000" cy="2088000"/>
            </a:xfrm>
            <a:solidFill>
              <a:srgbClr val="003560"/>
            </a:solidFill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6FAE0FA2-A543-4C22-9787-D13536B5AD42}"/>
                  </a:ext>
                </a:extLst>
              </p:cNvPr>
              <p:cNvSpPr/>
              <p:nvPr/>
            </p:nvSpPr>
            <p:spPr>
              <a:xfrm>
                <a:off x="9000000" y="4140000"/>
                <a:ext cx="1368000" cy="1368000"/>
              </a:xfrm>
              <a:prstGeom prst="rect">
                <a:avLst/>
              </a:prstGeom>
              <a:grpFill/>
              <a:ln w="1143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AB1E5E6E-A746-44AD-918E-3DC9EDCE0A36}"/>
                  </a:ext>
                </a:extLst>
              </p:cNvPr>
              <p:cNvSpPr/>
              <p:nvPr/>
            </p:nvSpPr>
            <p:spPr>
              <a:xfrm>
                <a:off x="9072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4DA64474-68B0-4552-BC81-88C052FB6605}"/>
                  </a:ext>
                </a:extLst>
              </p:cNvPr>
              <p:cNvSpPr/>
              <p:nvPr/>
            </p:nvSpPr>
            <p:spPr>
              <a:xfrm>
                <a:off x="9396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C731DCF-1C12-4F64-80F9-7AAB95E1640B}"/>
                  </a:ext>
                </a:extLst>
              </p:cNvPr>
              <p:cNvSpPr/>
              <p:nvPr/>
            </p:nvSpPr>
            <p:spPr>
              <a:xfrm>
                <a:off x="9720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4EC26C4A-F24D-4BCC-8289-7D19446A5D01}"/>
                  </a:ext>
                </a:extLst>
              </p:cNvPr>
              <p:cNvSpPr/>
              <p:nvPr/>
            </p:nvSpPr>
            <p:spPr>
              <a:xfrm>
                <a:off x="10044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63700AD1-946B-4406-8AA6-A8BFB30B049A}"/>
                  </a:ext>
                </a:extLst>
              </p:cNvPr>
              <p:cNvSpPr/>
              <p:nvPr/>
            </p:nvSpPr>
            <p:spPr>
              <a:xfrm>
                <a:off x="10512000" y="421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88F1EEB-FB76-4EF5-913E-1B73F50A412C}"/>
                  </a:ext>
                </a:extLst>
              </p:cNvPr>
              <p:cNvSpPr/>
              <p:nvPr/>
            </p:nvSpPr>
            <p:spPr>
              <a:xfrm>
                <a:off x="10512000" y="453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56F3A57-16B5-42B7-9672-B90370EE1CD0}"/>
                  </a:ext>
                </a:extLst>
              </p:cNvPr>
              <p:cNvSpPr/>
              <p:nvPr/>
            </p:nvSpPr>
            <p:spPr>
              <a:xfrm>
                <a:off x="10512000" y="486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F7E390A7-62FD-4FF0-902A-0EE52D9900D6}"/>
                  </a:ext>
                </a:extLst>
              </p:cNvPr>
              <p:cNvSpPr/>
              <p:nvPr/>
            </p:nvSpPr>
            <p:spPr>
              <a:xfrm>
                <a:off x="10512000" y="5184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928FC7D0-CD6B-4462-BD6B-63F3BEFDACEE}"/>
                  </a:ext>
                </a:extLst>
              </p:cNvPr>
              <p:cNvSpPr/>
              <p:nvPr/>
            </p:nvSpPr>
            <p:spPr>
              <a:xfrm>
                <a:off x="10080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B9696924-E484-441C-A7D7-4981AFDBD6F1}"/>
                  </a:ext>
                </a:extLst>
              </p:cNvPr>
              <p:cNvSpPr/>
              <p:nvPr/>
            </p:nvSpPr>
            <p:spPr>
              <a:xfrm>
                <a:off x="9756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2C9E4AC-12A5-45CC-A635-2228B2C946F7}"/>
                  </a:ext>
                </a:extLst>
              </p:cNvPr>
              <p:cNvSpPr/>
              <p:nvPr/>
            </p:nvSpPr>
            <p:spPr>
              <a:xfrm>
                <a:off x="9432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7F5288D8-5063-447C-BC1A-F5F1EC82C77E}"/>
                  </a:ext>
                </a:extLst>
              </p:cNvPr>
              <p:cNvSpPr/>
              <p:nvPr/>
            </p:nvSpPr>
            <p:spPr>
              <a:xfrm>
                <a:off x="9108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828644CF-E871-4E28-9E9A-39FF86C891E1}"/>
                  </a:ext>
                </a:extLst>
              </p:cNvPr>
              <p:cNvSpPr/>
              <p:nvPr/>
            </p:nvSpPr>
            <p:spPr>
              <a:xfrm>
                <a:off x="8640000" y="522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510D206C-6790-4AAA-9C6C-B0A6F72F432B}"/>
                  </a:ext>
                </a:extLst>
              </p:cNvPr>
              <p:cNvSpPr/>
              <p:nvPr/>
            </p:nvSpPr>
            <p:spPr>
              <a:xfrm>
                <a:off x="8640000" y="489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51D8D6F8-07A6-4B4C-8DA6-191C8CB32012}"/>
                  </a:ext>
                </a:extLst>
              </p:cNvPr>
              <p:cNvSpPr/>
              <p:nvPr/>
            </p:nvSpPr>
            <p:spPr>
              <a:xfrm>
                <a:off x="8640000" y="457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C4EBB3F7-0A1D-471E-BCC5-9FE61331592B}"/>
                  </a:ext>
                </a:extLst>
              </p:cNvPr>
              <p:cNvSpPr/>
              <p:nvPr/>
            </p:nvSpPr>
            <p:spPr>
              <a:xfrm>
                <a:off x="8640000" y="4248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6" name="Grafik 35" descr="Schlüssel Silhouette">
              <a:extLst>
                <a:ext uri="{FF2B5EF4-FFF2-40B4-BE49-F238E27FC236}">
                  <a16:creationId xmlns:a16="http://schemas.microsoft.com/office/drawing/2014/main" id="{CD55880C-280B-4C32-BA5A-E344E6731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757177">
              <a:off x="7310813" y="1697580"/>
              <a:ext cx="1044316" cy="104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1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FECF339-B63F-484F-8A97-52BE1B54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 Architecture </a:t>
            </a:r>
            <a:r>
              <a:rPr lang="de-DE" dirty="0"/>
              <a:t>– </a:t>
            </a:r>
            <a:r>
              <a:rPr lang="de-DE" dirty="0" err="1"/>
              <a:t>Protected</a:t>
            </a:r>
            <a:r>
              <a:rPr lang="de-DE" dirty="0"/>
              <a:t> AES Encryption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27E3E4-14D6-48E4-A12D-EBD77772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53058C-EF24-4E4A-BA6E-5F6DAEF3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935A6-11E4-401D-A511-E0A357620D73}" type="datetime4">
              <a:rPr lang="de-DE" smtClean="0"/>
              <a:t>16. August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B404E1-7E74-45A2-8DE6-94DB06F9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C84B64-F85F-46F0-881E-4E38BF0C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04BB-8A3A-4636-B113-A6CBB7876AF6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73622FC-C661-4027-91E5-4D48DC9DE2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911414"/>
            <a:ext cx="8652648" cy="31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42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FECF339-B63F-484F-8A97-52BE1B54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 Architecture </a:t>
            </a:r>
            <a:r>
              <a:rPr lang="de-DE" dirty="0"/>
              <a:t>– </a:t>
            </a:r>
            <a:r>
              <a:rPr lang="de-DE" dirty="0" err="1"/>
              <a:t>Protected</a:t>
            </a:r>
            <a:r>
              <a:rPr lang="de-DE" dirty="0"/>
              <a:t> AES Encryption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A0C9BE-7C68-442C-BC0D-FBF833C1E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7C0850-E032-47A3-8E96-053AB787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AA0B-B8FA-4AB5-AF70-63C7760A33B1}" type="datetime4">
              <a:rPr lang="de-DE" smtClean="0"/>
              <a:t>16. August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1560F0-A5BD-4E43-8A46-D7FA8403B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86B07B-153C-4F27-948E-DDC08F63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04BB-8A3A-4636-B113-A6CBB7876AF6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E1E9075-F3C1-4D2C-86C5-5F4BDD861E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5" y="911414"/>
            <a:ext cx="8664710" cy="31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88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FECF339-B63F-484F-8A97-52BE1B54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 Architecture </a:t>
            </a:r>
            <a:r>
              <a:rPr lang="de-DE" dirty="0"/>
              <a:t>– </a:t>
            </a:r>
            <a:r>
              <a:rPr lang="de-DE" dirty="0" err="1"/>
              <a:t>Protected</a:t>
            </a:r>
            <a:r>
              <a:rPr lang="de-DE" dirty="0"/>
              <a:t> AES Encryption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DD7CAB-A171-4B08-8B6A-8E3D8F79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B7FDC39-40B5-4BF5-B547-9EB0D1002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EFB5-BDB9-4340-89C1-E9A96A04F398}" type="datetime4">
              <a:rPr lang="de-DE" smtClean="0"/>
              <a:t>16. August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A99716-7D5E-4FF9-996A-F7F76D6A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0C9F42-8517-45BE-A755-CB251638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04BB-8A3A-4636-B113-A6CBB7876AF6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F0FDE35-826C-4417-A604-18C60224C5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911414"/>
            <a:ext cx="8662986" cy="31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74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FECF339-B63F-484F-8A97-52BE1B54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 Architecture </a:t>
            </a:r>
            <a:r>
              <a:rPr lang="de-DE" dirty="0"/>
              <a:t>– </a:t>
            </a:r>
            <a:r>
              <a:rPr lang="de-DE" dirty="0" err="1"/>
              <a:t>Protected</a:t>
            </a:r>
            <a:r>
              <a:rPr lang="de-DE" dirty="0"/>
              <a:t> AES Encryption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85E6C6-5373-4F02-BA4F-63A7A6205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A22ADB-0492-4131-83A2-7F9BA172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5FEA-61DF-4CA9-99D6-6357FE433451}" type="datetime4">
              <a:rPr lang="de-DE" smtClean="0"/>
              <a:t>16. August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713EFC-10B3-48C2-9DC6-695FF8B0E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EAAF26-92B1-4932-B859-C1D7726D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04BB-8A3A-4636-B113-A6CBB7876AF6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EFC35D-000F-4EE0-A93E-1E5A0D9F1C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5" y="911414"/>
            <a:ext cx="8664710" cy="31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29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DIRECTION: Moving Target Defense in Hardware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0ACAE-EC79-4DA1-B6B5-F17068CC1210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33" name="Inhaltsplatzhalter 32">
            <a:extLst>
              <a:ext uri="{FF2B5EF4-FFF2-40B4-BE49-F238E27FC236}">
                <a16:creationId xmlns:a16="http://schemas.microsoft.com/office/drawing/2014/main" id="{B52B29C1-207A-DE2E-F9E6-85D674B7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18" y="843558"/>
            <a:ext cx="6129535" cy="3996348"/>
          </a:xfrm>
        </p:spPr>
        <p:txBody>
          <a:bodyPr lIns="0"/>
          <a:lstStyle/>
          <a:p>
            <a:pPr marL="4763"/>
            <a:r>
              <a:rPr lang="en-US" sz="1600" dirty="0"/>
              <a:t>Many attack vectors exploit the static nature of hardware</a:t>
            </a:r>
          </a:p>
          <a:p>
            <a:pPr marL="290513" indent="-285750">
              <a:buFont typeface="Wingdings" panose="05000000000000000000" pitchFamily="2" charset="2"/>
              <a:buChar char="è"/>
            </a:pPr>
            <a:r>
              <a:rPr lang="en-US" sz="1600" dirty="0"/>
              <a:t>Idea: </a:t>
            </a:r>
            <a:r>
              <a:rPr lang="en-US" sz="1600" i="1" dirty="0"/>
              <a:t>Runtime reconfiguration of HW security components </a:t>
            </a:r>
          </a:p>
          <a:p>
            <a:pPr marL="4763"/>
            <a:r>
              <a:rPr lang="en-US" sz="1400" dirty="0">
                <a:solidFill>
                  <a:schemeClr val="accent3"/>
                </a:solidFill>
              </a:rPr>
              <a:t>Disadvantages</a:t>
            </a:r>
            <a:r>
              <a:rPr lang="en-US" sz="1400" dirty="0"/>
              <a:t> :</a:t>
            </a:r>
          </a:p>
          <a:p>
            <a:pPr marL="290513" indent="-285750">
              <a:buFontTx/>
              <a:buChar char="-"/>
            </a:pPr>
            <a:r>
              <a:rPr lang="en-US" sz="1400" b="0" dirty="0"/>
              <a:t>Limited countermeasure (x16) with high overhead in time and space </a:t>
            </a:r>
          </a:p>
          <a:p>
            <a:pPr marL="290513" indent="-285750">
              <a:buFontTx/>
              <a:buChar char="-"/>
            </a:pPr>
            <a:r>
              <a:rPr lang="en-US" sz="1400" b="0" dirty="0"/>
              <a:t>Runtime reconfiguration on FPGA is currently too slow (&gt;10ms per run)</a:t>
            </a:r>
          </a:p>
          <a:p>
            <a:pPr marL="290513" indent="-285750">
              <a:buFontTx/>
              <a:buChar char="-"/>
            </a:pPr>
            <a:r>
              <a:rPr lang="en-US" sz="1400" b="0" dirty="0"/>
              <a:t>Formal security specification, verification and certification </a:t>
            </a:r>
            <a:br>
              <a:rPr lang="en-US" sz="1400" b="0" dirty="0"/>
            </a:br>
            <a:r>
              <a:rPr lang="en-US" sz="1400" b="0" dirty="0">
                <a:sym typeface="Wingdings" panose="05000000000000000000" pitchFamily="2" charset="2"/>
              </a:rPr>
              <a:t>with dynamic hardware behavior even more complex</a:t>
            </a:r>
            <a:endParaRPr lang="en-US" sz="1400" b="0" dirty="0"/>
          </a:p>
          <a:p>
            <a:pPr marL="4763"/>
            <a:r>
              <a:rPr lang="en-US" sz="1400" dirty="0"/>
              <a:t>Future Directions:</a:t>
            </a:r>
          </a:p>
          <a:p>
            <a:pPr marL="290513" indent="-285750">
              <a:buFontTx/>
              <a:buChar char="-"/>
            </a:pPr>
            <a:r>
              <a:rPr lang="en-US" sz="1400" b="0" dirty="0"/>
              <a:t>Novel highly-reconfigurable FPGAs</a:t>
            </a:r>
            <a:br>
              <a:rPr lang="en-US" sz="1400" b="0" dirty="0"/>
            </a:br>
            <a:r>
              <a:rPr lang="en-US" sz="1400" b="0" dirty="0"/>
              <a:t>(as announced by Tabula but never released)</a:t>
            </a:r>
          </a:p>
          <a:p>
            <a:pPr marL="290513" indent="-285750">
              <a:buFontTx/>
              <a:buChar char="-"/>
            </a:pPr>
            <a:r>
              <a:rPr lang="en-US" sz="1400" b="0" dirty="0"/>
              <a:t>Neuromorphic computing to the rescue?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B121D4F-53D8-3B93-3591-7BF082788D1D}"/>
              </a:ext>
            </a:extLst>
          </p:cNvPr>
          <p:cNvGrpSpPr>
            <a:grpSpLocks noChangeAspect="1"/>
          </p:cNvGrpSpPr>
          <p:nvPr/>
        </p:nvGrpSpPr>
        <p:grpSpPr>
          <a:xfrm>
            <a:off x="6330130" y="3056790"/>
            <a:ext cx="2577270" cy="1620000"/>
            <a:chOff x="9192344" y="1790975"/>
            <a:chExt cx="3150000" cy="198000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95EE5E4-277B-B854-08A0-A36EDC4A2AD6}"/>
                </a:ext>
              </a:extLst>
            </p:cNvPr>
            <p:cNvSpPr/>
            <p:nvPr/>
          </p:nvSpPr>
          <p:spPr>
            <a:xfrm>
              <a:off x="9192344" y="2132856"/>
              <a:ext cx="1440000" cy="1440000"/>
            </a:xfrm>
            <a:prstGeom prst="rect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9">
              <a:extLst>
                <a:ext uri="{FF2B5EF4-FFF2-40B4-BE49-F238E27FC236}">
                  <a16:creationId xmlns:a16="http://schemas.microsoft.com/office/drawing/2014/main" id="{F9DDA410-0B13-3DEA-DF72-27C465286EE7}"/>
                </a:ext>
              </a:extLst>
            </p:cNvPr>
            <p:cNvCxnSpPr>
              <a:stCxn id="32" idx="0"/>
              <a:endCxn id="32" idx="2"/>
            </p:cNvCxnSpPr>
            <p:nvPr/>
          </p:nvCxnSpPr>
          <p:spPr>
            <a:xfrm>
              <a:off x="9912344" y="2132856"/>
              <a:ext cx="0" cy="144000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10">
              <a:extLst>
                <a:ext uri="{FF2B5EF4-FFF2-40B4-BE49-F238E27FC236}">
                  <a16:creationId xmlns:a16="http://schemas.microsoft.com/office/drawing/2014/main" id="{686A05F3-E628-939F-A6AB-3311EB7F5899}"/>
                </a:ext>
              </a:extLst>
            </p:cNvPr>
            <p:cNvCxnSpPr>
              <a:cxnSpLocks/>
              <a:stCxn id="32" idx="1"/>
              <a:endCxn id="32" idx="3"/>
            </p:cNvCxnSpPr>
            <p:nvPr/>
          </p:nvCxnSpPr>
          <p:spPr>
            <a:xfrm>
              <a:off x="9192344" y="2852856"/>
              <a:ext cx="144000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7CA6192-33FF-1B5B-ECC0-BABB8F4B747C}"/>
                </a:ext>
              </a:extLst>
            </p:cNvPr>
            <p:cNvSpPr/>
            <p:nvPr/>
          </p:nvSpPr>
          <p:spPr>
            <a:xfrm>
              <a:off x="9252000" y="2177919"/>
              <a:ext cx="612000" cy="61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2D626DE-1BA5-7FA3-24E8-A8EDCFD1802C}"/>
                </a:ext>
              </a:extLst>
            </p:cNvPr>
            <p:cNvSpPr/>
            <p:nvPr/>
          </p:nvSpPr>
          <p:spPr>
            <a:xfrm>
              <a:off x="9252000" y="2898000"/>
              <a:ext cx="612000" cy="61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F567DEE-5FDF-78BD-1148-258508C4E178}"/>
                </a:ext>
              </a:extLst>
            </p:cNvPr>
            <p:cNvSpPr/>
            <p:nvPr/>
          </p:nvSpPr>
          <p:spPr>
            <a:xfrm>
              <a:off x="9972000" y="2897082"/>
              <a:ext cx="612000" cy="612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Bogen 38">
              <a:extLst>
                <a:ext uri="{FF2B5EF4-FFF2-40B4-BE49-F238E27FC236}">
                  <a16:creationId xmlns:a16="http://schemas.microsoft.com/office/drawing/2014/main" id="{D85F93C1-D0FA-F2AE-6776-C3F31CB99C59}"/>
                </a:ext>
              </a:extLst>
            </p:cNvPr>
            <p:cNvSpPr/>
            <p:nvPr/>
          </p:nvSpPr>
          <p:spPr>
            <a:xfrm>
              <a:off x="10362344" y="1790975"/>
              <a:ext cx="1980000" cy="1980000"/>
            </a:xfrm>
            <a:prstGeom prst="arc">
              <a:avLst>
                <a:gd name="adj1" fmla="val 12065506"/>
                <a:gd name="adj2" fmla="val 7232075"/>
              </a:avLst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C1382708-9004-053E-B0C8-AA313CDE7216}"/>
                </a:ext>
              </a:extLst>
            </p:cNvPr>
            <p:cNvSpPr/>
            <p:nvPr/>
          </p:nvSpPr>
          <p:spPr>
            <a:xfrm>
              <a:off x="11033999" y="3249000"/>
              <a:ext cx="360000" cy="36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5254658-AF38-5447-79F3-433FCD5AF7AC}"/>
                </a:ext>
              </a:extLst>
            </p:cNvPr>
            <p:cNvSpPr/>
            <p:nvPr/>
          </p:nvSpPr>
          <p:spPr>
            <a:xfrm>
              <a:off x="11545613" y="3015964"/>
              <a:ext cx="360000" cy="36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5B901040-74E5-8CD5-3DD1-72B107586CB6}"/>
                </a:ext>
              </a:extLst>
            </p:cNvPr>
            <p:cNvSpPr/>
            <p:nvPr/>
          </p:nvSpPr>
          <p:spPr>
            <a:xfrm>
              <a:off x="11802344" y="2474975"/>
              <a:ext cx="360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F9A56E4-681C-368A-D0FC-4D727C53F4AF}"/>
              </a:ext>
            </a:extLst>
          </p:cNvPr>
          <p:cNvGrpSpPr/>
          <p:nvPr/>
        </p:nvGrpSpPr>
        <p:grpSpPr>
          <a:xfrm>
            <a:off x="6942276" y="940046"/>
            <a:ext cx="1800000" cy="1800000"/>
            <a:chOff x="6084168" y="987574"/>
            <a:chExt cx="1800000" cy="1800000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66BBBF2B-2E9B-3183-81D5-F29F965D69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84168" y="987574"/>
              <a:ext cx="1800000" cy="1800000"/>
              <a:chOff x="5891151" y="1323143"/>
              <a:chExt cx="2160000" cy="2160000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18987F8C-4D6D-C593-9CEA-3F2B5AAAAD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91151" y="1323143"/>
                <a:ext cx="2160000" cy="2160000"/>
                <a:chOff x="8640000" y="3780000"/>
                <a:chExt cx="2088000" cy="2088000"/>
              </a:xfrm>
              <a:solidFill>
                <a:srgbClr val="003560"/>
              </a:solidFill>
            </p:grpSpPr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4688FC37-4784-3C9D-2833-D15B2B158805}"/>
                    </a:ext>
                  </a:extLst>
                </p:cNvPr>
                <p:cNvSpPr/>
                <p:nvPr/>
              </p:nvSpPr>
              <p:spPr>
                <a:xfrm>
                  <a:off x="9000000" y="4140000"/>
                  <a:ext cx="1368000" cy="1368000"/>
                </a:xfrm>
                <a:prstGeom prst="rect">
                  <a:avLst/>
                </a:prstGeom>
                <a:grpFill/>
                <a:ln w="1143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EBDF415E-F797-5B94-A380-086EE3EB84E0}"/>
                    </a:ext>
                  </a:extLst>
                </p:cNvPr>
                <p:cNvSpPr/>
                <p:nvPr/>
              </p:nvSpPr>
              <p:spPr>
                <a:xfrm>
                  <a:off x="9072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BEC68E3F-5C16-94EC-2942-2F31A81129FC}"/>
                    </a:ext>
                  </a:extLst>
                </p:cNvPr>
                <p:cNvSpPr/>
                <p:nvPr/>
              </p:nvSpPr>
              <p:spPr>
                <a:xfrm>
                  <a:off x="9396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1C1B3C59-A454-C596-B9D0-678A5CE57E3B}"/>
                    </a:ext>
                  </a:extLst>
                </p:cNvPr>
                <p:cNvSpPr/>
                <p:nvPr/>
              </p:nvSpPr>
              <p:spPr>
                <a:xfrm>
                  <a:off x="9720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48CCF260-ECDD-619F-B26B-27DA258C901B}"/>
                    </a:ext>
                  </a:extLst>
                </p:cNvPr>
                <p:cNvSpPr/>
                <p:nvPr/>
              </p:nvSpPr>
              <p:spPr>
                <a:xfrm>
                  <a:off x="10044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FE9E25AD-272C-4F0E-7A38-635AD83715BC}"/>
                    </a:ext>
                  </a:extLst>
                </p:cNvPr>
                <p:cNvSpPr/>
                <p:nvPr/>
              </p:nvSpPr>
              <p:spPr>
                <a:xfrm>
                  <a:off x="10512000" y="421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32871B60-18EF-C813-2FC5-21A9010EF9B4}"/>
                    </a:ext>
                  </a:extLst>
                </p:cNvPr>
                <p:cNvSpPr/>
                <p:nvPr/>
              </p:nvSpPr>
              <p:spPr>
                <a:xfrm>
                  <a:off x="10512000" y="4536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ABB293A0-72D8-E043-4500-B3DCB1C0EB5A}"/>
                    </a:ext>
                  </a:extLst>
                </p:cNvPr>
                <p:cNvSpPr/>
                <p:nvPr/>
              </p:nvSpPr>
              <p:spPr>
                <a:xfrm>
                  <a:off x="10512000" y="486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2228F1A7-A54B-A454-0A0E-D6C5B4103D8D}"/>
                    </a:ext>
                  </a:extLst>
                </p:cNvPr>
                <p:cNvSpPr/>
                <p:nvPr/>
              </p:nvSpPr>
              <p:spPr>
                <a:xfrm>
                  <a:off x="10512000" y="5184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3B6D6A3A-FFCC-2385-132F-B0501FC17D05}"/>
                    </a:ext>
                  </a:extLst>
                </p:cNvPr>
                <p:cNvSpPr/>
                <p:nvPr/>
              </p:nvSpPr>
              <p:spPr>
                <a:xfrm>
                  <a:off x="10080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03F8BDEA-FE34-0C6C-E344-55572ED94FA5}"/>
                    </a:ext>
                  </a:extLst>
                </p:cNvPr>
                <p:cNvSpPr/>
                <p:nvPr/>
              </p:nvSpPr>
              <p:spPr>
                <a:xfrm>
                  <a:off x="9756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0E8702BD-3826-0CEB-6436-9A3B8917B25A}"/>
                    </a:ext>
                  </a:extLst>
                </p:cNvPr>
                <p:cNvSpPr/>
                <p:nvPr/>
              </p:nvSpPr>
              <p:spPr>
                <a:xfrm>
                  <a:off x="9432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2B6EAA9-952F-EF34-51D0-790BD7673CA4}"/>
                    </a:ext>
                  </a:extLst>
                </p:cNvPr>
                <p:cNvSpPr/>
                <p:nvPr/>
              </p:nvSpPr>
              <p:spPr>
                <a:xfrm>
                  <a:off x="9108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A9D536C5-EC64-9CFA-3D26-C8C39D664FD3}"/>
                    </a:ext>
                  </a:extLst>
                </p:cNvPr>
                <p:cNvSpPr/>
                <p:nvPr/>
              </p:nvSpPr>
              <p:spPr>
                <a:xfrm>
                  <a:off x="8640000" y="522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91BCFCE9-F500-5B4B-15C6-2BBC6FC00952}"/>
                    </a:ext>
                  </a:extLst>
                </p:cNvPr>
                <p:cNvSpPr/>
                <p:nvPr/>
              </p:nvSpPr>
              <p:spPr>
                <a:xfrm>
                  <a:off x="8640000" y="4896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51A63CC9-3AD0-3DA7-5DF7-A088740CB700}"/>
                    </a:ext>
                  </a:extLst>
                </p:cNvPr>
                <p:cNvSpPr/>
                <p:nvPr/>
              </p:nvSpPr>
              <p:spPr>
                <a:xfrm>
                  <a:off x="8640000" y="457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0529EB4E-9734-1E26-8E52-3D88A1EEEDF4}"/>
                    </a:ext>
                  </a:extLst>
                </p:cNvPr>
                <p:cNvSpPr/>
                <p:nvPr/>
              </p:nvSpPr>
              <p:spPr>
                <a:xfrm>
                  <a:off x="8640000" y="4248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C3A68E5-89B5-6D80-1C50-582523FF9EBD}"/>
                  </a:ext>
                </a:extLst>
              </p:cNvPr>
              <p:cNvSpPr txBox="1"/>
              <p:nvPr/>
            </p:nvSpPr>
            <p:spPr>
              <a:xfrm>
                <a:off x="6263565" y="1730647"/>
                <a:ext cx="1415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800" b="1" dirty="0">
                    <a:solidFill>
                      <a:schemeClr val="bg1"/>
                    </a:solidFill>
                  </a:rPr>
                  <a:t>Software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4E37D78-DD8E-FF0B-8200-A338E1F4374C}"/>
                  </a:ext>
                </a:extLst>
              </p:cNvPr>
              <p:cNvSpPr txBox="1"/>
              <p:nvPr/>
            </p:nvSpPr>
            <p:spPr>
              <a:xfrm>
                <a:off x="6195728" y="2316964"/>
                <a:ext cx="1570908" cy="775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800" b="1" dirty="0">
                    <a:solidFill>
                      <a:schemeClr val="bg1"/>
                    </a:solidFill>
                  </a:rPr>
                  <a:t>Secure </a:t>
                </a:r>
              </a:p>
              <a:p>
                <a:pPr algn="ctr"/>
                <a:r>
                  <a:rPr lang="de-DE" sz="1800" b="1" dirty="0">
                    <a:solidFill>
                      <a:schemeClr val="bg1"/>
                    </a:solidFill>
                  </a:rPr>
                  <a:t>Hardware</a:t>
                </a:r>
              </a:p>
            </p:txBody>
          </p:sp>
        </p:grpSp>
        <p:sp>
          <p:nvSpPr>
            <p:cNvPr id="43" name="Pfeil nach oben und unten 42">
              <a:extLst>
                <a:ext uri="{FF2B5EF4-FFF2-40B4-BE49-F238E27FC236}">
                  <a16:creationId xmlns:a16="http://schemas.microsoft.com/office/drawing/2014/main" id="{57F491F4-F1D0-1E5B-2216-5726C06E80DE}"/>
                </a:ext>
              </a:extLst>
            </p:cNvPr>
            <p:cNvSpPr/>
            <p:nvPr/>
          </p:nvSpPr>
          <p:spPr>
            <a:xfrm>
              <a:off x="6840000" y="1656000"/>
              <a:ext cx="248276" cy="317619"/>
            </a:xfrm>
            <a:prstGeom prst="upDownArrow">
              <a:avLst/>
            </a:prstGeom>
            <a:solidFill>
              <a:schemeClr val="bg1"/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1" dirty="0">
                <a:solidFill>
                  <a:srgbClr val="003560"/>
                </a:solidFill>
              </a:endParaRP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BD72A074-1B8F-A4BB-521C-D27FA4FA4B31}"/>
                </a:ext>
              </a:extLst>
            </p:cNvPr>
            <p:cNvSpPr/>
            <p:nvPr/>
          </p:nvSpPr>
          <p:spPr>
            <a:xfrm>
              <a:off x="6394513" y="1810618"/>
              <a:ext cx="1179310" cy="651723"/>
            </a:xfrm>
            <a:prstGeom prst="rect">
              <a:avLst/>
            </a:prstGeom>
            <a:noFill/>
            <a:ln w="25400">
              <a:solidFill>
                <a:schemeClr val="bg1">
                  <a:alpha val="61113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1" dirty="0">
                <a:solidFill>
                  <a:srgbClr val="0035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65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A4E54-732A-4ED0-86C7-65519953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81" y="1134619"/>
            <a:ext cx="8172000" cy="720000"/>
          </a:xfrm>
        </p:spPr>
        <p:txBody>
          <a:bodyPr/>
          <a:lstStyle/>
          <a:p>
            <a:r>
              <a:rPr lang="de-DE" dirty="0">
                <a:latin typeface="+mn-lt"/>
              </a:rPr>
              <a:t>DIRECTIONS </a:t>
            </a:r>
            <a:endParaRPr lang="en-US" dirty="0">
              <a:latin typeface="+mn-lt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8CF6531-D2BC-0C66-B7EF-97E5AA6EB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280" y="1760513"/>
            <a:ext cx="7956143" cy="1079897"/>
          </a:xfrm>
        </p:spPr>
        <p:txBody>
          <a:bodyPr/>
          <a:lstStyle/>
          <a:p>
            <a:r>
              <a:rPr lang="en-US" sz="2800" dirty="0"/>
              <a:t>New Hardware Constraints for Cryptography</a:t>
            </a:r>
          </a:p>
        </p:txBody>
      </p:sp>
    </p:spTree>
    <p:extLst>
      <p:ext uri="{BB962C8B-B14F-4D97-AF65-F5344CB8AC3E}">
        <p14:creationId xmlns:p14="http://schemas.microsoft.com/office/powerpoint/2010/main" val="3086767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44">
            <a:extLst>
              <a:ext uri="{FF2B5EF4-FFF2-40B4-BE49-F238E27FC236}">
                <a16:creationId xmlns:a16="http://schemas.microsoft.com/office/drawing/2014/main" id="{057EBD33-B7E5-586B-3D88-4AE04917C052}"/>
              </a:ext>
            </a:extLst>
          </p:cNvPr>
          <p:cNvSpPr/>
          <p:nvPr/>
        </p:nvSpPr>
        <p:spPr>
          <a:xfrm>
            <a:off x="3605075" y="2471229"/>
            <a:ext cx="5129939" cy="2116745"/>
          </a:xfrm>
          <a:custGeom>
            <a:avLst/>
            <a:gdLst>
              <a:gd name="connsiteX0" fmla="*/ 0 w 5244144"/>
              <a:gd name="connsiteY0" fmla="*/ 0 h 2716619"/>
              <a:gd name="connsiteX1" fmla="*/ 5244144 w 5244144"/>
              <a:gd name="connsiteY1" fmla="*/ 0 h 2716619"/>
              <a:gd name="connsiteX2" fmla="*/ 5244144 w 5244144"/>
              <a:gd name="connsiteY2" fmla="*/ 2716619 h 2716619"/>
              <a:gd name="connsiteX3" fmla="*/ 0 w 5244144"/>
              <a:gd name="connsiteY3" fmla="*/ 2716619 h 2716619"/>
              <a:gd name="connsiteX4" fmla="*/ 0 w 5244144"/>
              <a:gd name="connsiteY4" fmla="*/ 0 h 2716619"/>
              <a:gd name="connsiteX0" fmla="*/ 5151 w 5249295"/>
              <a:gd name="connsiteY0" fmla="*/ 0 h 2716619"/>
              <a:gd name="connsiteX1" fmla="*/ 5249295 w 5249295"/>
              <a:gd name="connsiteY1" fmla="*/ 0 h 2716619"/>
              <a:gd name="connsiteX2" fmla="*/ 5249295 w 5249295"/>
              <a:gd name="connsiteY2" fmla="*/ 2716619 h 2716619"/>
              <a:gd name="connsiteX3" fmla="*/ 5151 w 5249295"/>
              <a:gd name="connsiteY3" fmla="*/ 2716619 h 2716619"/>
              <a:gd name="connsiteX4" fmla="*/ 0 w 5249295"/>
              <a:gd name="connsiteY4" fmla="*/ 287263 h 2716619"/>
              <a:gd name="connsiteX5" fmla="*/ 5151 w 5249295"/>
              <a:gd name="connsiteY5" fmla="*/ 0 h 271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9295" h="2716619">
                <a:moveTo>
                  <a:pt x="5151" y="0"/>
                </a:moveTo>
                <a:lnTo>
                  <a:pt x="5249295" y="0"/>
                </a:lnTo>
                <a:lnTo>
                  <a:pt x="5249295" y="2716619"/>
                </a:lnTo>
                <a:lnTo>
                  <a:pt x="5151" y="2716619"/>
                </a:lnTo>
                <a:lnTo>
                  <a:pt x="0" y="287263"/>
                </a:lnTo>
                <a:lnTo>
                  <a:pt x="5151" y="0"/>
                </a:lnTo>
                <a:close/>
              </a:path>
            </a:pathLst>
          </a:cu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60E52AFE-C199-7041-20A1-991514BA430B}"/>
              </a:ext>
            </a:extLst>
          </p:cNvPr>
          <p:cNvSpPr/>
          <p:nvPr/>
        </p:nvSpPr>
        <p:spPr>
          <a:xfrm>
            <a:off x="3605074" y="3108714"/>
            <a:ext cx="5129939" cy="259562"/>
          </a:xfrm>
          <a:prstGeom prst="rect">
            <a:avLst/>
          </a:prstGeom>
          <a:solidFill>
            <a:srgbClr val="FFC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F894713-90E6-8D35-18C3-AB6BFBAFE064}"/>
              </a:ext>
            </a:extLst>
          </p:cNvPr>
          <p:cNvGrpSpPr/>
          <p:nvPr/>
        </p:nvGrpSpPr>
        <p:grpSpPr>
          <a:xfrm>
            <a:off x="5402372" y="3135909"/>
            <a:ext cx="975795" cy="192878"/>
            <a:chOff x="1834639" y="1023056"/>
            <a:chExt cx="1301060" cy="25717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E742A1C-6CB3-2B6D-CB7C-55D443130032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B6EF1D9-3823-4547-36E2-9A3DFD028F7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47E2983-EFD6-6509-B19C-3362D9DD5BD6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412" name="Rechteck 411">
            <a:extLst>
              <a:ext uri="{FF2B5EF4-FFF2-40B4-BE49-F238E27FC236}">
                <a16:creationId xmlns:a16="http://schemas.microsoft.com/office/drawing/2014/main" id="{AE1F5B29-84F0-817B-A3F9-3FD5921F1D66}"/>
              </a:ext>
            </a:extLst>
          </p:cNvPr>
          <p:cNvSpPr/>
          <p:nvPr/>
        </p:nvSpPr>
        <p:spPr>
          <a:xfrm>
            <a:off x="5508104" y="1453646"/>
            <a:ext cx="193965" cy="184458"/>
          </a:xfrm>
          <a:prstGeom prst="rect">
            <a:avLst/>
          </a:prstGeom>
          <a:solidFill>
            <a:schemeClr val="bg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92E11A-1979-75BE-4A85-7FDEAF13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Hardware Constraints for Cryptography – Cache Design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505953-5D81-2F1C-0708-D226DD9F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58" y="1042663"/>
            <a:ext cx="7560000" cy="3672408"/>
          </a:xfrm>
        </p:spPr>
        <p:txBody>
          <a:bodyPr/>
          <a:lstStyle/>
          <a:p>
            <a:r>
              <a:rPr lang="en-US" dirty="0"/>
              <a:t>Caches are set-associative</a:t>
            </a:r>
            <a:br>
              <a:rPr lang="en-US" dirty="0"/>
            </a:br>
            <a:r>
              <a:rPr lang="en-US" dirty="0"/>
              <a:t>structures for improving</a:t>
            </a:r>
            <a:br>
              <a:rPr lang="en-US" dirty="0"/>
            </a:br>
            <a:r>
              <a:rPr lang="en-US" dirty="0"/>
              <a:t>memory access times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1350" dirty="0"/>
              <a:t>Caches are table structure </a:t>
            </a:r>
            <a:br>
              <a:rPr lang="en-US" sz="1350" dirty="0"/>
            </a:br>
            <a:r>
              <a:rPr lang="en-US" sz="1350" dirty="0"/>
              <a:t>with </a:t>
            </a:r>
            <a:r>
              <a:rPr lang="en-US" sz="1350" b="1" dirty="0"/>
              <a:t>ways</a:t>
            </a:r>
            <a:r>
              <a:rPr lang="en-US" sz="1350" dirty="0"/>
              <a:t> and </a:t>
            </a:r>
            <a:r>
              <a:rPr lang="en-US" sz="1350" b="1" dirty="0"/>
              <a:t>sets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350" b="1" dirty="0"/>
              <a:t>Set</a:t>
            </a:r>
            <a:r>
              <a:rPr lang="en-US" sz="1350" dirty="0"/>
              <a:t> is determined by </a:t>
            </a:r>
            <a:br>
              <a:rPr lang="en-US" sz="1350" dirty="0"/>
            </a:br>
            <a:r>
              <a:rPr lang="en-US" sz="1350" dirty="0"/>
              <a:t>part of the address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350" b="1" dirty="0"/>
              <a:t>Way</a:t>
            </a:r>
            <a:r>
              <a:rPr lang="en-US" sz="1350" dirty="0"/>
              <a:t> is determined by the </a:t>
            </a:r>
            <a:br>
              <a:rPr lang="en-US" sz="1350" dirty="0"/>
            </a:br>
            <a:r>
              <a:rPr lang="en-US" sz="1350" dirty="0"/>
              <a:t>replacement policy</a:t>
            </a:r>
          </a:p>
          <a:p>
            <a:pPr lvl="1"/>
            <a:endParaRPr lang="en-US" sz="1350" b="1" dirty="0"/>
          </a:p>
          <a:p>
            <a:endParaRPr lang="en-US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3DDC55-F382-1E43-C0BD-B273F357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7414D-CDB4-2812-90AB-A59743D5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A37877F-6022-44FF-B34A-E9D88D447CA6}" type="slidenum">
              <a:rPr lang="en-US" smtClean="0"/>
              <a:pPr algn="ctr"/>
              <a:t>36</a:t>
            </a:fld>
            <a:endParaRPr lang="en-US" dirty="0"/>
          </a:p>
        </p:txBody>
      </p:sp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6C9C7CE9-ABF7-B294-589A-9204D6664298}"/>
              </a:ext>
            </a:extLst>
          </p:cNvPr>
          <p:cNvSpPr txBox="1">
            <a:spLocks/>
          </p:cNvSpPr>
          <p:nvPr/>
        </p:nvSpPr>
        <p:spPr>
          <a:xfrm>
            <a:off x="3667797" y="2534264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0</a:t>
            </a:r>
          </a:p>
          <a:p>
            <a:pPr algn="r"/>
            <a:endParaRPr lang="en-US" sz="750" dirty="0"/>
          </a:p>
        </p:txBody>
      </p:sp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C9630803-4AE2-878E-91F0-241F798AF5C6}"/>
              </a:ext>
            </a:extLst>
          </p:cNvPr>
          <p:cNvSpPr txBox="1">
            <a:spLocks/>
          </p:cNvSpPr>
          <p:nvPr/>
        </p:nvSpPr>
        <p:spPr>
          <a:xfrm>
            <a:off x="3667797" y="2821017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</a:t>
            </a:r>
          </a:p>
          <a:p>
            <a:pPr algn="r"/>
            <a:endParaRPr lang="en-US" sz="750" dirty="0"/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D7E0430F-6C31-97D0-7545-5D4E2F2FFD4F}"/>
              </a:ext>
            </a:extLst>
          </p:cNvPr>
          <p:cNvSpPr txBox="1">
            <a:spLocks/>
          </p:cNvSpPr>
          <p:nvPr/>
        </p:nvSpPr>
        <p:spPr>
          <a:xfrm>
            <a:off x="3667797" y="3107770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2</a:t>
            </a:r>
          </a:p>
          <a:p>
            <a:pPr algn="r"/>
            <a:endParaRPr lang="en-US" sz="750" dirty="0"/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346211C4-7473-1843-EF27-639B0C81811D}"/>
              </a:ext>
            </a:extLst>
          </p:cNvPr>
          <p:cNvSpPr txBox="1">
            <a:spLocks/>
          </p:cNvSpPr>
          <p:nvPr/>
        </p:nvSpPr>
        <p:spPr>
          <a:xfrm>
            <a:off x="3667797" y="3681275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1021</a:t>
            </a:r>
          </a:p>
          <a:p>
            <a:pPr algn="r"/>
            <a:endParaRPr lang="en-US" sz="750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BDA6E7AD-6E64-4B87-0683-30BD8436CDAD}"/>
              </a:ext>
            </a:extLst>
          </p:cNvPr>
          <p:cNvSpPr txBox="1">
            <a:spLocks/>
          </p:cNvSpPr>
          <p:nvPr/>
        </p:nvSpPr>
        <p:spPr>
          <a:xfrm>
            <a:off x="3667797" y="3968028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1022</a:t>
            </a:r>
          </a:p>
          <a:p>
            <a:pPr algn="r"/>
            <a:endParaRPr lang="en-US" sz="750" dirty="0"/>
          </a:p>
        </p:txBody>
      </p:sp>
      <p:sp>
        <p:nvSpPr>
          <p:cNvPr id="48" name="Inhaltsplatzhalter 2">
            <a:extLst>
              <a:ext uri="{FF2B5EF4-FFF2-40B4-BE49-F238E27FC236}">
                <a16:creationId xmlns:a16="http://schemas.microsoft.com/office/drawing/2014/main" id="{90892E65-74D8-2159-B9AB-2521E6A52490}"/>
              </a:ext>
            </a:extLst>
          </p:cNvPr>
          <p:cNvSpPr txBox="1">
            <a:spLocks/>
          </p:cNvSpPr>
          <p:nvPr/>
        </p:nvSpPr>
        <p:spPr>
          <a:xfrm>
            <a:off x="3667797" y="4254781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1023</a:t>
            </a:r>
          </a:p>
          <a:p>
            <a:pPr algn="r"/>
            <a:endParaRPr lang="en-US" sz="750" dirty="0"/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8DC1B5EE-6194-3170-BA7C-EB7D53C81302}"/>
              </a:ext>
            </a:extLst>
          </p:cNvPr>
          <p:cNvSpPr txBox="1">
            <a:spLocks/>
          </p:cNvSpPr>
          <p:nvPr/>
        </p:nvSpPr>
        <p:spPr>
          <a:xfrm>
            <a:off x="3709323" y="2145565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50" dirty="0">
                <a:solidFill>
                  <a:schemeClr val="tx1"/>
                </a:solidFill>
              </a:rPr>
              <a:t>Index</a:t>
            </a:r>
            <a:endParaRPr lang="en-US" sz="750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64E56F9B-CFF9-F11A-7955-65D5D728E8F6}"/>
              </a:ext>
            </a:extLst>
          </p:cNvPr>
          <p:cNvSpPr txBox="1">
            <a:spLocks/>
          </p:cNvSpPr>
          <p:nvPr/>
        </p:nvSpPr>
        <p:spPr>
          <a:xfrm>
            <a:off x="4276068" y="2145565"/>
            <a:ext cx="975794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0</a:t>
            </a:r>
            <a:endParaRPr lang="en-US" sz="750" dirty="0"/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4F8513A9-5C93-7354-C0A5-1FEF2092F066}"/>
              </a:ext>
            </a:extLst>
          </p:cNvPr>
          <p:cNvSpPr txBox="1">
            <a:spLocks/>
          </p:cNvSpPr>
          <p:nvPr/>
        </p:nvSpPr>
        <p:spPr>
          <a:xfrm>
            <a:off x="5378893" y="2145565"/>
            <a:ext cx="975794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1</a:t>
            </a:r>
            <a:endParaRPr lang="en-US" sz="750" dirty="0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4BB2F45A-2A1E-529A-3F08-6EFE23782C81}"/>
              </a:ext>
            </a:extLst>
          </p:cNvPr>
          <p:cNvSpPr txBox="1">
            <a:spLocks/>
          </p:cNvSpPr>
          <p:nvPr/>
        </p:nvSpPr>
        <p:spPr>
          <a:xfrm>
            <a:off x="6500429" y="2145565"/>
            <a:ext cx="98832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2</a:t>
            </a:r>
            <a:endParaRPr lang="en-US" sz="750" dirty="0"/>
          </a:p>
        </p:txBody>
      </p:sp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85A00D2F-AE03-BFE2-8D0B-D22BFF4D7F53}"/>
              </a:ext>
            </a:extLst>
          </p:cNvPr>
          <p:cNvSpPr txBox="1">
            <a:spLocks/>
          </p:cNvSpPr>
          <p:nvPr/>
        </p:nvSpPr>
        <p:spPr>
          <a:xfrm>
            <a:off x="7631704" y="2145565"/>
            <a:ext cx="9708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3</a:t>
            </a:r>
            <a:endParaRPr lang="en-US" sz="750" dirty="0"/>
          </a:p>
        </p:txBody>
      </p:sp>
      <p:sp>
        <p:nvSpPr>
          <p:cNvPr id="198" name="Inhaltsplatzhalter 2">
            <a:extLst>
              <a:ext uri="{FF2B5EF4-FFF2-40B4-BE49-F238E27FC236}">
                <a16:creationId xmlns:a16="http://schemas.microsoft.com/office/drawing/2014/main" id="{4F9C2EC8-97B9-C0FA-73F2-35144C506AC2}"/>
              </a:ext>
            </a:extLst>
          </p:cNvPr>
          <p:cNvSpPr txBox="1">
            <a:spLocks/>
          </p:cNvSpPr>
          <p:nvPr/>
        </p:nvSpPr>
        <p:spPr>
          <a:xfrm>
            <a:off x="4251362" y="3396439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sp>
        <p:nvSpPr>
          <p:cNvPr id="199" name="Inhaltsplatzhalter 2">
            <a:extLst>
              <a:ext uri="{FF2B5EF4-FFF2-40B4-BE49-F238E27FC236}">
                <a16:creationId xmlns:a16="http://schemas.microsoft.com/office/drawing/2014/main" id="{0AAA6029-5C19-EF5D-2E8A-873D9937E711}"/>
              </a:ext>
            </a:extLst>
          </p:cNvPr>
          <p:cNvSpPr txBox="1">
            <a:spLocks/>
          </p:cNvSpPr>
          <p:nvPr/>
        </p:nvSpPr>
        <p:spPr>
          <a:xfrm>
            <a:off x="5350952" y="3403243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sp>
        <p:nvSpPr>
          <p:cNvPr id="200" name="Inhaltsplatzhalter 2">
            <a:extLst>
              <a:ext uri="{FF2B5EF4-FFF2-40B4-BE49-F238E27FC236}">
                <a16:creationId xmlns:a16="http://schemas.microsoft.com/office/drawing/2014/main" id="{7C1DE18C-6BC0-BD10-74D5-226D73E42DD5}"/>
              </a:ext>
            </a:extLst>
          </p:cNvPr>
          <p:cNvSpPr txBox="1">
            <a:spLocks/>
          </p:cNvSpPr>
          <p:nvPr/>
        </p:nvSpPr>
        <p:spPr>
          <a:xfrm>
            <a:off x="6485813" y="3403243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sp>
        <p:nvSpPr>
          <p:cNvPr id="201" name="Inhaltsplatzhalter 2">
            <a:extLst>
              <a:ext uri="{FF2B5EF4-FFF2-40B4-BE49-F238E27FC236}">
                <a16:creationId xmlns:a16="http://schemas.microsoft.com/office/drawing/2014/main" id="{E0F01D4D-DDF4-F376-9BF7-64FB33F4A084}"/>
              </a:ext>
            </a:extLst>
          </p:cNvPr>
          <p:cNvSpPr txBox="1">
            <a:spLocks/>
          </p:cNvSpPr>
          <p:nvPr/>
        </p:nvSpPr>
        <p:spPr>
          <a:xfrm>
            <a:off x="7635857" y="3396439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EF4B8102-359F-CB5A-A339-3071B7E5BDBE}"/>
              </a:ext>
            </a:extLst>
          </p:cNvPr>
          <p:cNvGrpSpPr/>
          <p:nvPr/>
        </p:nvGrpSpPr>
        <p:grpSpPr>
          <a:xfrm>
            <a:off x="4276067" y="2566231"/>
            <a:ext cx="975795" cy="192878"/>
            <a:chOff x="1834639" y="1023056"/>
            <a:chExt cx="1301060" cy="257170"/>
          </a:xfrm>
        </p:grpSpPr>
        <p:sp>
          <p:nvSpPr>
            <p:cNvPr id="203" name="Rechteck 202">
              <a:extLst>
                <a:ext uri="{FF2B5EF4-FFF2-40B4-BE49-F238E27FC236}">
                  <a16:creationId xmlns:a16="http://schemas.microsoft.com/office/drawing/2014/main" id="{2CB4A304-6D75-D8A8-AA3B-704788F06226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8BEF598-DE85-2D05-A703-4C0538A8D6DC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5CBAB227-3EDA-D13A-828A-1EE613F9AB2B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D7CFC76A-DEEA-F0C6-78EB-70DCAE2C98C1}"/>
              </a:ext>
            </a:extLst>
          </p:cNvPr>
          <p:cNvGrpSpPr/>
          <p:nvPr/>
        </p:nvGrpSpPr>
        <p:grpSpPr>
          <a:xfrm>
            <a:off x="5402651" y="3136659"/>
            <a:ext cx="977760" cy="193232"/>
            <a:chOff x="1836103" y="1020877"/>
            <a:chExt cx="1303680" cy="257642"/>
          </a:xfrm>
        </p:grpSpPr>
        <p:sp>
          <p:nvSpPr>
            <p:cNvPr id="239" name="Rechteck 238">
              <a:extLst>
                <a:ext uri="{FF2B5EF4-FFF2-40B4-BE49-F238E27FC236}">
                  <a16:creationId xmlns:a16="http://schemas.microsoft.com/office/drawing/2014/main" id="{09A83B60-DAF3-5C1D-6C3B-BC18C2579482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1F06BD52-BC68-7400-3BCE-AD3CD91DA087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8B0C19D5-78DE-6352-E8FE-3162642766A3}"/>
                </a:ext>
              </a:extLst>
            </p:cNvPr>
            <p:cNvSpPr/>
            <p:nvPr/>
          </p:nvSpPr>
          <p:spPr>
            <a:xfrm>
              <a:off x="1838723" y="1020877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298" name="Gruppieren 297">
            <a:extLst>
              <a:ext uri="{FF2B5EF4-FFF2-40B4-BE49-F238E27FC236}">
                <a16:creationId xmlns:a16="http://schemas.microsoft.com/office/drawing/2014/main" id="{0B5855F7-DB48-E140-6D42-D6447302FB0C}"/>
              </a:ext>
            </a:extLst>
          </p:cNvPr>
          <p:cNvGrpSpPr/>
          <p:nvPr/>
        </p:nvGrpSpPr>
        <p:grpSpPr>
          <a:xfrm>
            <a:off x="4276067" y="2852415"/>
            <a:ext cx="975795" cy="192878"/>
            <a:chOff x="1834639" y="1023056"/>
            <a:chExt cx="1301060" cy="257170"/>
          </a:xfrm>
        </p:grpSpPr>
        <p:sp>
          <p:nvSpPr>
            <p:cNvPr id="299" name="Rechteck 298">
              <a:extLst>
                <a:ext uri="{FF2B5EF4-FFF2-40B4-BE49-F238E27FC236}">
                  <a16:creationId xmlns:a16="http://schemas.microsoft.com/office/drawing/2014/main" id="{476588C1-1968-3EF6-F781-373C67C8F48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0" name="Rechteck 299">
              <a:extLst>
                <a:ext uri="{FF2B5EF4-FFF2-40B4-BE49-F238E27FC236}">
                  <a16:creationId xmlns:a16="http://schemas.microsoft.com/office/drawing/2014/main" id="{8ADD03CA-BD2C-DE47-4654-CF5574137BD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1" name="Rechteck 300">
              <a:extLst>
                <a:ext uri="{FF2B5EF4-FFF2-40B4-BE49-F238E27FC236}">
                  <a16:creationId xmlns:a16="http://schemas.microsoft.com/office/drawing/2014/main" id="{8571B8F3-B582-AE68-546C-3662B2DF3DF8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813102D9-E253-B0D5-D95E-B0DA4ABD191F}"/>
              </a:ext>
            </a:extLst>
          </p:cNvPr>
          <p:cNvGrpSpPr/>
          <p:nvPr/>
        </p:nvGrpSpPr>
        <p:grpSpPr>
          <a:xfrm>
            <a:off x="4276067" y="3710966"/>
            <a:ext cx="975795" cy="192878"/>
            <a:chOff x="1834639" y="1023056"/>
            <a:chExt cx="1301060" cy="257170"/>
          </a:xfrm>
        </p:grpSpPr>
        <p:sp>
          <p:nvSpPr>
            <p:cNvPr id="303" name="Rechteck 302">
              <a:extLst>
                <a:ext uri="{FF2B5EF4-FFF2-40B4-BE49-F238E27FC236}">
                  <a16:creationId xmlns:a16="http://schemas.microsoft.com/office/drawing/2014/main" id="{EE3B7D06-6221-D2C8-B389-2C3A67FB679C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4" name="Rechteck 303">
              <a:extLst>
                <a:ext uri="{FF2B5EF4-FFF2-40B4-BE49-F238E27FC236}">
                  <a16:creationId xmlns:a16="http://schemas.microsoft.com/office/drawing/2014/main" id="{DE725250-3261-3263-6A05-3BB5F5BA2528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5" name="Rechteck 304">
              <a:extLst>
                <a:ext uri="{FF2B5EF4-FFF2-40B4-BE49-F238E27FC236}">
                  <a16:creationId xmlns:a16="http://schemas.microsoft.com/office/drawing/2014/main" id="{764A0A77-0DEE-2901-55DD-C28C7301EA83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06" name="Gruppieren 305">
            <a:extLst>
              <a:ext uri="{FF2B5EF4-FFF2-40B4-BE49-F238E27FC236}">
                <a16:creationId xmlns:a16="http://schemas.microsoft.com/office/drawing/2014/main" id="{9D8D8BAF-26B7-6D62-1C6B-E06EEF99AA99}"/>
              </a:ext>
            </a:extLst>
          </p:cNvPr>
          <p:cNvGrpSpPr/>
          <p:nvPr/>
        </p:nvGrpSpPr>
        <p:grpSpPr>
          <a:xfrm>
            <a:off x="4276067" y="3997149"/>
            <a:ext cx="975795" cy="192878"/>
            <a:chOff x="1834639" y="1023056"/>
            <a:chExt cx="1301060" cy="257170"/>
          </a:xfrm>
        </p:grpSpPr>
        <p:sp>
          <p:nvSpPr>
            <p:cNvPr id="307" name="Rechteck 306">
              <a:extLst>
                <a:ext uri="{FF2B5EF4-FFF2-40B4-BE49-F238E27FC236}">
                  <a16:creationId xmlns:a16="http://schemas.microsoft.com/office/drawing/2014/main" id="{6BD3E712-950D-462F-D3C2-8567F8BEC56D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8" name="Rechteck 307">
              <a:extLst>
                <a:ext uri="{FF2B5EF4-FFF2-40B4-BE49-F238E27FC236}">
                  <a16:creationId xmlns:a16="http://schemas.microsoft.com/office/drawing/2014/main" id="{0DC293CF-DC6A-EA87-E043-9E7792EB9C92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9" name="Rechteck 308">
              <a:extLst>
                <a:ext uri="{FF2B5EF4-FFF2-40B4-BE49-F238E27FC236}">
                  <a16:creationId xmlns:a16="http://schemas.microsoft.com/office/drawing/2014/main" id="{1422CE4A-AE4B-2CD5-E6C4-F8C63B99CA17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10" name="Gruppieren 309">
            <a:extLst>
              <a:ext uri="{FF2B5EF4-FFF2-40B4-BE49-F238E27FC236}">
                <a16:creationId xmlns:a16="http://schemas.microsoft.com/office/drawing/2014/main" id="{F54A7C72-868D-0BE7-F944-5F9F552DE1AB}"/>
              </a:ext>
            </a:extLst>
          </p:cNvPr>
          <p:cNvGrpSpPr/>
          <p:nvPr/>
        </p:nvGrpSpPr>
        <p:grpSpPr>
          <a:xfrm>
            <a:off x="4276067" y="4283334"/>
            <a:ext cx="975795" cy="192878"/>
            <a:chOff x="1834639" y="1023056"/>
            <a:chExt cx="1301060" cy="257170"/>
          </a:xfrm>
        </p:grpSpPr>
        <p:sp>
          <p:nvSpPr>
            <p:cNvPr id="311" name="Rechteck 310">
              <a:extLst>
                <a:ext uri="{FF2B5EF4-FFF2-40B4-BE49-F238E27FC236}">
                  <a16:creationId xmlns:a16="http://schemas.microsoft.com/office/drawing/2014/main" id="{BC0FBD04-A0DC-5F93-838A-F216A174454C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1F5773AE-0107-D367-55C0-AEF7208767C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3" name="Rechteck 312">
              <a:extLst>
                <a:ext uri="{FF2B5EF4-FFF2-40B4-BE49-F238E27FC236}">
                  <a16:creationId xmlns:a16="http://schemas.microsoft.com/office/drawing/2014/main" id="{42C1A02F-DC17-0298-E8F6-2CB276F736BF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1C9F264A-9213-EC8A-04F1-4F4B55C966A2}"/>
              </a:ext>
            </a:extLst>
          </p:cNvPr>
          <p:cNvGrpSpPr/>
          <p:nvPr/>
        </p:nvGrpSpPr>
        <p:grpSpPr>
          <a:xfrm>
            <a:off x="5393795" y="2566231"/>
            <a:ext cx="975795" cy="192878"/>
            <a:chOff x="1834639" y="1023056"/>
            <a:chExt cx="1301060" cy="257170"/>
          </a:xfrm>
        </p:grpSpPr>
        <p:sp>
          <p:nvSpPr>
            <p:cNvPr id="315" name="Rechteck 314">
              <a:extLst>
                <a:ext uri="{FF2B5EF4-FFF2-40B4-BE49-F238E27FC236}">
                  <a16:creationId xmlns:a16="http://schemas.microsoft.com/office/drawing/2014/main" id="{DD3669B2-4E80-ADF3-53EC-F27B15495E30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6" name="Rechteck 315">
              <a:extLst>
                <a:ext uri="{FF2B5EF4-FFF2-40B4-BE49-F238E27FC236}">
                  <a16:creationId xmlns:a16="http://schemas.microsoft.com/office/drawing/2014/main" id="{38CDD7EB-F889-5B0A-7037-A653373E5E58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7" name="Rechteck 316">
              <a:extLst>
                <a:ext uri="{FF2B5EF4-FFF2-40B4-BE49-F238E27FC236}">
                  <a16:creationId xmlns:a16="http://schemas.microsoft.com/office/drawing/2014/main" id="{FEAFDDF0-A5E2-CF1D-A882-CFC409D2C851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18" name="Gruppieren 317">
            <a:extLst>
              <a:ext uri="{FF2B5EF4-FFF2-40B4-BE49-F238E27FC236}">
                <a16:creationId xmlns:a16="http://schemas.microsoft.com/office/drawing/2014/main" id="{5B74A8D8-6AC5-C7D8-E380-3044DF7EFE16}"/>
              </a:ext>
            </a:extLst>
          </p:cNvPr>
          <p:cNvGrpSpPr/>
          <p:nvPr/>
        </p:nvGrpSpPr>
        <p:grpSpPr>
          <a:xfrm>
            <a:off x="5393795" y="2852415"/>
            <a:ext cx="975795" cy="192878"/>
            <a:chOff x="1834639" y="1023056"/>
            <a:chExt cx="1301060" cy="257170"/>
          </a:xfrm>
        </p:grpSpPr>
        <p:sp>
          <p:nvSpPr>
            <p:cNvPr id="319" name="Rechteck 318">
              <a:extLst>
                <a:ext uri="{FF2B5EF4-FFF2-40B4-BE49-F238E27FC236}">
                  <a16:creationId xmlns:a16="http://schemas.microsoft.com/office/drawing/2014/main" id="{88B414E1-1F21-6982-EF3F-D0936ED1183F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0" name="Rechteck 319">
              <a:extLst>
                <a:ext uri="{FF2B5EF4-FFF2-40B4-BE49-F238E27FC236}">
                  <a16:creationId xmlns:a16="http://schemas.microsoft.com/office/drawing/2014/main" id="{1C64BFA0-0AEF-A937-90E4-DEA1950E92A5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1" name="Rechteck 320">
              <a:extLst>
                <a:ext uri="{FF2B5EF4-FFF2-40B4-BE49-F238E27FC236}">
                  <a16:creationId xmlns:a16="http://schemas.microsoft.com/office/drawing/2014/main" id="{0D65269C-7759-4BBC-3D25-EE04DD069D3D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22" name="Gruppieren 321">
            <a:extLst>
              <a:ext uri="{FF2B5EF4-FFF2-40B4-BE49-F238E27FC236}">
                <a16:creationId xmlns:a16="http://schemas.microsoft.com/office/drawing/2014/main" id="{167FC137-5E35-0111-2BD1-8E30EFF91ECB}"/>
              </a:ext>
            </a:extLst>
          </p:cNvPr>
          <p:cNvGrpSpPr/>
          <p:nvPr/>
        </p:nvGrpSpPr>
        <p:grpSpPr>
          <a:xfrm>
            <a:off x="5393795" y="3710965"/>
            <a:ext cx="975795" cy="192878"/>
            <a:chOff x="1834639" y="1023056"/>
            <a:chExt cx="1301060" cy="257170"/>
          </a:xfrm>
        </p:grpSpPr>
        <p:sp>
          <p:nvSpPr>
            <p:cNvPr id="323" name="Rechteck 322">
              <a:extLst>
                <a:ext uri="{FF2B5EF4-FFF2-40B4-BE49-F238E27FC236}">
                  <a16:creationId xmlns:a16="http://schemas.microsoft.com/office/drawing/2014/main" id="{14825952-123A-8BEF-F5A8-6C823174155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4" name="Rechteck 323">
              <a:extLst>
                <a:ext uri="{FF2B5EF4-FFF2-40B4-BE49-F238E27FC236}">
                  <a16:creationId xmlns:a16="http://schemas.microsoft.com/office/drawing/2014/main" id="{4E4DF733-2DF2-3467-3A21-A96F902082FA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5" name="Rechteck 324">
              <a:extLst>
                <a:ext uri="{FF2B5EF4-FFF2-40B4-BE49-F238E27FC236}">
                  <a16:creationId xmlns:a16="http://schemas.microsoft.com/office/drawing/2014/main" id="{0E5542C1-3127-650A-59D5-1DF12048B1B4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04EBECBC-0F6F-7D19-0A37-9FDBE61881A1}"/>
              </a:ext>
            </a:extLst>
          </p:cNvPr>
          <p:cNvGrpSpPr/>
          <p:nvPr/>
        </p:nvGrpSpPr>
        <p:grpSpPr>
          <a:xfrm>
            <a:off x="5393795" y="3997149"/>
            <a:ext cx="975795" cy="192878"/>
            <a:chOff x="1834639" y="1023056"/>
            <a:chExt cx="1301060" cy="257170"/>
          </a:xfrm>
        </p:grpSpPr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34B311FA-75DF-E62A-B5BF-F04CDA52BDEE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8" name="Rechteck 327">
              <a:extLst>
                <a:ext uri="{FF2B5EF4-FFF2-40B4-BE49-F238E27FC236}">
                  <a16:creationId xmlns:a16="http://schemas.microsoft.com/office/drawing/2014/main" id="{0BFD0B44-E4A1-F488-42F0-9E3E641BBB41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9" name="Rechteck 328">
              <a:extLst>
                <a:ext uri="{FF2B5EF4-FFF2-40B4-BE49-F238E27FC236}">
                  <a16:creationId xmlns:a16="http://schemas.microsoft.com/office/drawing/2014/main" id="{6F376528-1B02-0698-F8D9-6FAE2180D61F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30" name="Gruppieren 329">
            <a:extLst>
              <a:ext uri="{FF2B5EF4-FFF2-40B4-BE49-F238E27FC236}">
                <a16:creationId xmlns:a16="http://schemas.microsoft.com/office/drawing/2014/main" id="{DB6F5F16-0A99-A76B-637F-8050637DF097}"/>
              </a:ext>
            </a:extLst>
          </p:cNvPr>
          <p:cNvGrpSpPr/>
          <p:nvPr/>
        </p:nvGrpSpPr>
        <p:grpSpPr>
          <a:xfrm>
            <a:off x="5393795" y="4283334"/>
            <a:ext cx="975795" cy="192878"/>
            <a:chOff x="1834639" y="1023056"/>
            <a:chExt cx="1301060" cy="257170"/>
          </a:xfrm>
        </p:grpSpPr>
        <p:sp>
          <p:nvSpPr>
            <p:cNvPr id="331" name="Rechteck 330">
              <a:extLst>
                <a:ext uri="{FF2B5EF4-FFF2-40B4-BE49-F238E27FC236}">
                  <a16:creationId xmlns:a16="http://schemas.microsoft.com/office/drawing/2014/main" id="{1A1D44E7-853E-F94E-EE7E-684BA993E81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073FA8A0-AD5E-9279-DF49-3832658FE4D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3" name="Rechteck 332">
              <a:extLst>
                <a:ext uri="{FF2B5EF4-FFF2-40B4-BE49-F238E27FC236}">
                  <a16:creationId xmlns:a16="http://schemas.microsoft.com/office/drawing/2014/main" id="{F09B49C0-22F1-6CB4-6BEB-CB0B919BF41B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34" name="Gruppieren 333">
            <a:extLst>
              <a:ext uri="{FF2B5EF4-FFF2-40B4-BE49-F238E27FC236}">
                <a16:creationId xmlns:a16="http://schemas.microsoft.com/office/drawing/2014/main" id="{22DE4887-DA24-3408-88D0-B4CDB1CDEA9B}"/>
              </a:ext>
            </a:extLst>
          </p:cNvPr>
          <p:cNvGrpSpPr/>
          <p:nvPr/>
        </p:nvGrpSpPr>
        <p:grpSpPr>
          <a:xfrm>
            <a:off x="6511524" y="2566231"/>
            <a:ext cx="975795" cy="192878"/>
            <a:chOff x="1834639" y="1023056"/>
            <a:chExt cx="1301060" cy="257170"/>
          </a:xfrm>
        </p:grpSpPr>
        <p:sp>
          <p:nvSpPr>
            <p:cNvPr id="335" name="Rechteck 334">
              <a:extLst>
                <a:ext uri="{FF2B5EF4-FFF2-40B4-BE49-F238E27FC236}">
                  <a16:creationId xmlns:a16="http://schemas.microsoft.com/office/drawing/2014/main" id="{434D6141-4F06-20D3-FC7E-11108F29DE14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6" name="Rechteck 335">
              <a:extLst>
                <a:ext uri="{FF2B5EF4-FFF2-40B4-BE49-F238E27FC236}">
                  <a16:creationId xmlns:a16="http://schemas.microsoft.com/office/drawing/2014/main" id="{01C6B4A3-8AF0-6304-398D-A9EAB3D719A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7" name="Rechteck 336">
              <a:extLst>
                <a:ext uri="{FF2B5EF4-FFF2-40B4-BE49-F238E27FC236}">
                  <a16:creationId xmlns:a16="http://schemas.microsoft.com/office/drawing/2014/main" id="{E5183979-4678-B3E3-79F7-BA5C1D484F21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F3DD76D4-851F-171B-CB2C-1D585BB698F0}"/>
              </a:ext>
            </a:extLst>
          </p:cNvPr>
          <p:cNvGrpSpPr/>
          <p:nvPr/>
        </p:nvGrpSpPr>
        <p:grpSpPr>
          <a:xfrm>
            <a:off x="7629254" y="2566231"/>
            <a:ext cx="975795" cy="192878"/>
            <a:chOff x="1834639" y="1023056"/>
            <a:chExt cx="1301060" cy="257170"/>
          </a:xfrm>
        </p:grpSpPr>
        <p:sp>
          <p:nvSpPr>
            <p:cNvPr id="339" name="Rechteck 338">
              <a:extLst>
                <a:ext uri="{FF2B5EF4-FFF2-40B4-BE49-F238E27FC236}">
                  <a16:creationId xmlns:a16="http://schemas.microsoft.com/office/drawing/2014/main" id="{74D9B9C2-BABF-0845-331F-F8E4C788FD4B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0" name="Rechteck 339">
              <a:extLst>
                <a:ext uri="{FF2B5EF4-FFF2-40B4-BE49-F238E27FC236}">
                  <a16:creationId xmlns:a16="http://schemas.microsoft.com/office/drawing/2014/main" id="{2DC0B7E7-4095-9D7B-66BB-DFE95A755AE7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1" name="Rechteck 340">
              <a:extLst>
                <a:ext uri="{FF2B5EF4-FFF2-40B4-BE49-F238E27FC236}">
                  <a16:creationId xmlns:a16="http://schemas.microsoft.com/office/drawing/2014/main" id="{4BB24AA5-7A47-AC2A-7B06-75D74254CEF4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42" name="Gruppieren 341">
            <a:extLst>
              <a:ext uri="{FF2B5EF4-FFF2-40B4-BE49-F238E27FC236}">
                <a16:creationId xmlns:a16="http://schemas.microsoft.com/office/drawing/2014/main" id="{2C592397-BF64-74F1-AE38-211BDF9DF085}"/>
              </a:ext>
            </a:extLst>
          </p:cNvPr>
          <p:cNvGrpSpPr/>
          <p:nvPr/>
        </p:nvGrpSpPr>
        <p:grpSpPr>
          <a:xfrm>
            <a:off x="6511524" y="2852415"/>
            <a:ext cx="975795" cy="192878"/>
            <a:chOff x="1834639" y="1023056"/>
            <a:chExt cx="1301060" cy="257170"/>
          </a:xfrm>
        </p:grpSpPr>
        <p:sp>
          <p:nvSpPr>
            <p:cNvPr id="343" name="Rechteck 342">
              <a:extLst>
                <a:ext uri="{FF2B5EF4-FFF2-40B4-BE49-F238E27FC236}">
                  <a16:creationId xmlns:a16="http://schemas.microsoft.com/office/drawing/2014/main" id="{2C72C4AC-74EF-DA23-001C-DA2DFD3AFF7F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4" name="Rechteck 343">
              <a:extLst>
                <a:ext uri="{FF2B5EF4-FFF2-40B4-BE49-F238E27FC236}">
                  <a16:creationId xmlns:a16="http://schemas.microsoft.com/office/drawing/2014/main" id="{D1FB8299-8F6F-BFA7-4D21-2ED2A6408AC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5" name="Rechteck 344">
              <a:extLst>
                <a:ext uri="{FF2B5EF4-FFF2-40B4-BE49-F238E27FC236}">
                  <a16:creationId xmlns:a16="http://schemas.microsoft.com/office/drawing/2014/main" id="{02984091-EC45-0B79-C744-73F0B61E078A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75E51CF7-D8B4-911D-E709-1A1AA99180CF}"/>
              </a:ext>
            </a:extLst>
          </p:cNvPr>
          <p:cNvGrpSpPr/>
          <p:nvPr/>
        </p:nvGrpSpPr>
        <p:grpSpPr>
          <a:xfrm>
            <a:off x="7629254" y="2852415"/>
            <a:ext cx="975795" cy="192878"/>
            <a:chOff x="1834639" y="1023056"/>
            <a:chExt cx="1301060" cy="257170"/>
          </a:xfrm>
        </p:grpSpPr>
        <p:sp>
          <p:nvSpPr>
            <p:cNvPr id="347" name="Rechteck 346">
              <a:extLst>
                <a:ext uri="{FF2B5EF4-FFF2-40B4-BE49-F238E27FC236}">
                  <a16:creationId xmlns:a16="http://schemas.microsoft.com/office/drawing/2014/main" id="{5CB3F9A1-9AFA-73D4-C811-186457695278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Rechteck 347">
              <a:extLst>
                <a:ext uri="{FF2B5EF4-FFF2-40B4-BE49-F238E27FC236}">
                  <a16:creationId xmlns:a16="http://schemas.microsoft.com/office/drawing/2014/main" id="{EECD511B-3DF7-D2F0-7755-7D3AB97FB781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9" name="Rechteck 348">
              <a:extLst>
                <a:ext uri="{FF2B5EF4-FFF2-40B4-BE49-F238E27FC236}">
                  <a16:creationId xmlns:a16="http://schemas.microsoft.com/office/drawing/2014/main" id="{8EACFF6B-3450-3937-00C3-A34940861890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50" name="Gruppieren 349">
            <a:extLst>
              <a:ext uri="{FF2B5EF4-FFF2-40B4-BE49-F238E27FC236}">
                <a16:creationId xmlns:a16="http://schemas.microsoft.com/office/drawing/2014/main" id="{4579D641-F26F-140C-25F9-F1645F4107EB}"/>
              </a:ext>
            </a:extLst>
          </p:cNvPr>
          <p:cNvGrpSpPr/>
          <p:nvPr/>
        </p:nvGrpSpPr>
        <p:grpSpPr>
          <a:xfrm>
            <a:off x="6511524" y="3138600"/>
            <a:ext cx="975795" cy="192878"/>
            <a:chOff x="1834639" y="1023056"/>
            <a:chExt cx="1301060" cy="257170"/>
          </a:xfrm>
        </p:grpSpPr>
        <p:sp>
          <p:nvSpPr>
            <p:cNvPr id="351" name="Rechteck 350">
              <a:extLst>
                <a:ext uri="{FF2B5EF4-FFF2-40B4-BE49-F238E27FC236}">
                  <a16:creationId xmlns:a16="http://schemas.microsoft.com/office/drawing/2014/main" id="{2FCBE6E3-6A13-469C-3224-DD823B090C2E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2" name="Rechteck 351">
              <a:extLst>
                <a:ext uri="{FF2B5EF4-FFF2-40B4-BE49-F238E27FC236}">
                  <a16:creationId xmlns:a16="http://schemas.microsoft.com/office/drawing/2014/main" id="{7C845E8B-F3A4-AB7C-6108-A1F5B6954945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3" name="Rechteck 352">
              <a:extLst>
                <a:ext uri="{FF2B5EF4-FFF2-40B4-BE49-F238E27FC236}">
                  <a16:creationId xmlns:a16="http://schemas.microsoft.com/office/drawing/2014/main" id="{75F66FAB-3C30-4110-7494-A26EB1728AF3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EF36CD1F-374E-5761-9617-BDC4808E3CA6}"/>
              </a:ext>
            </a:extLst>
          </p:cNvPr>
          <p:cNvGrpSpPr/>
          <p:nvPr/>
        </p:nvGrpSpPr>
        <p:grpSpPr>
          <a:xfrm>
            <a:off x="6511524" y="3997151"/>
            <a:ext cx="975795" cy="192878"/>
            <a:chOff x="1834639" y="1023056"/>
            <a:chExt cx="1301060" cy="257170"/>
          </a:xfrm>
        </p:grpSpPr>
        <p:sp>
          <p:nvSpPr>
            <p:cNvPr id="355" name="Rechteck 354">
              <a:extLst>
                <a:ext uri="{FF2B5EF4-FFF2-40B4-BE49-F238E27FC236}">
                  <a16:creationId xmlns:a16="http://schemas.microsoft.com/office/drawing/2014/main" id="{FE4ADA6A-ACF3-D1D7-D81D-AE1BB9FD1E2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6" name="Rechteck 355">
              <a:extLst>
                <a:ext uri="{FF2B5EF4-FFF2-40B4-BE49-F238E27FC236}">
                  <a16:creationId xmlns:a16="http://schemas.microsoft.com/office/drawing/2014/main" id="{2E7BCF57-A29C-06DC-E165-6F52A87DD97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7" name="Rechteck 356">
              <a:extLst>
                <a:ext uri="{FF2B5EF4-FFF2-40B4-BE49-F238E27FC236}">
                  <a16:creationId xmlns:a16="http://schemas.microsoft.com/office/drawing/2014/main" id="{255FBA6C-C7AC-C12C-A62B-2AB5562A91E2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58" name="Gruppieren 357">
            <a:extLst>
              <a:ext uri="{FF2B5EF4-FFF2-40B4-BE49-F238E27FC236}">
                <a16:creationId xmlns:a16="http://schemas.microsoft.com/office/drawing/2014/main" id="{DAD6854A-B34A-B105-ADDD-79D13E236D90}"/>
              </a:ext>
            </a:extLst>
          </p:cNvPr>
          <p:cNvGrpSpPr/>
          <p:nvPr/>
        </p:nvGrpSpPr>
        <p:grpSpPr>
          <a:xfrm>
            <a:off x="7629254" y="3138599"/>
            <a:ext cx="975795" cy="192878"/>
            <a:chOff x="1834639" y="1023056"/>
            <a:chExt cx="1301060" cy="257170"/>
          </a:xfrm>
        </p:grpSpPr>
        <p:sp>
          <p:nvSpPr>
            <p:cNvPr id="359" name="Rechteck 358">
              <a:extLst>
                <a:ext uri="{FF2B5EF4-FFF2-40B4-BE49-F238E27FC236}">
                  <a16:creationId xmlns:a16="http://schemas.microsoft.com/office/drawing/2014/main" id="{DD6996A0-0C01-DAE7-547A-49C9FCF2125A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0" name="Rechteck 359">
              <a:extLst>
                <a:ext uri="{FF2B5EF4-FFF2-40B4-BE49-F238E27FC236}">
                  <a16:creationId xmlns:a16="http://schemas.microsoft.com/office/drawing/2014/main" id="{2286FA1E-D1F8-8134-84C0-438D0BB4415F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1" name="Rechteck 360">
              <a:extLst>
                <a:ext uri="{FF2B5EF4-FFF2-40B4-BE49-F238E27FC236}">
                  <a16:creationId xmlns:a16="http://schemas.microsoft.com/office/drawing/2014/main" id="{A223D03A-0FE4-8595-577B-F35D85A9ECED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62" name="Gruppieren 361">
            <a:extLst>
              <a:ext uri="{FF2B5EF4-FFF2-40B4-BE49-F238E27FC236}">
                <a16:creationId xmlns:a16="http://schemas.microsoft.com/office/drawing/2014/main" id="{17E1828B-8D1F-9084-4C0B-C38E8EE091E5}"/>
              </a:ext>
            </a:extLst>
          </p:cNvPr>
          <p:cNvGrpSpPr/>
          <p:nvPr/>
        </p:nvGrpSpPr>
        <p:grpSpPr>
          <a:xfrm>
            <a:off x="6511524" y="3710967"/>
            <a:ext cx="975795" cy="192878"/>
            <a:chOff x="1834639" y="1023056"/>
            <a:chExt cx="1301060" cy="257170"/>
          </a:xfrm>
        </p:grpSpPr>
        <p:sp>
          <p:nvSpPr>
            <p:cNvPr id="363" name="Rechteck 362">
              <a:extLst>
                <a:ext uri="{FF2B5EF4-FFF2-40B4-BE49-F238E27FC236}">
                  <a16:creationId xmlns:a16="http://schemas.microsoft.com/office/drawing/2014/main" id="{2DAA2B08-BAC8-36B3-3500-FE90391B36DE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4" name="Rechteck 363">
              <a:extLst>
                <a:ext uri="{FF2B5EF4-FFF2-40B4-BE49-F238E27FC236}">
                  <a16:creationId xmlns:a16="http://schemas.microsoft.com/office/drawing/2014/main" id="{CD6AFC0A-AB80-418C-915C-04C1CE3707D1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5" name="Rechteck 364">
              <a:extLst>
                <a:ext uri="{FF2B5EF4-FFF2-40B4-BE49-F238E27FC236}">
                  <a16:creationId xmlns:a16="http://schemas.microsoft.com/office/drawing/2014/main" id="{6C1E0E5F-9AB4-9F29-C3AF-32B76274F329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03961407-4E87-3C5F-A086-C32B828A8B6C}"/>
              </a:ext>
            </a:extLst>
          </p:cNvPr>
          <p:cNvGrpSpPr/>
          <p:nvPr/>
        </p:nvGrpSpPr>
        <p:grpSpPr>
          <a:xfrm>
            <a:off x="7629254" y="3710967"/>
            <a:ext cx="975795" cy="192878"/>
            <a:chOff x="1834639" y="1023056"/>
            <a:chExt cx="1301060" cy="257170"/>
          </a:xfrm>
        </p:grpSpPr>
        <p:sp>
          <p:nvSpPr>
            <p:cNvPr id="367" name="Rechteck 366">
              <a:extLst>
                <a:ext uri="{FF2B5EF4-FFF2-40B4-BE49-F238E27FC236}">
                  <a16:creationId xmlns:a16="http://schemas.microsoft.com/office/drawing/2014/main" id="{0AC38E4E-3C6D-6C9A-00CC-483BBA172D60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8" name="Rechteck 367">
              <a:extLst>
                <a:ext uri="{FF2B5EF4-FFF2-40B4-BE49-F238E27FC236}">
                  <a16:creationId xmlns:a16="http://schemas.microsoft.com/office/drawing/2014/main" id="{96089E18-1D6C-64C7-0F16-4F95BE36739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9" name="Rechteck 368">
              <a:extLst>
                <a:ext uri="{FF2B5EF4-FFF2-40B4-BE49-F238E27FC236}">
                  <a16:creationId xmlns:a16="http://schemas.microsoft.com/office/drawing/2014/main" id="{A33BB40A-FE40-9100-C08C-32C0CAD7968C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54C6AC2E-2024-BF26-DA4C-DE3E14B8E793}"/>
              </a:ext>
            </a:extLst>
          </p:cNvPr>
          <p:cNvGrpSpPr/>
          <p:nvPr/>
        </p:nvGrpSpPr>
        <p:grpSpPr>
          <a:xfrm>
            <a:off x="7629254" y="3997151"/>
            <a:ext cx="975795" cy="192878"/>
            <a:chOff x="1834639" y="1023056"/>
            <a:chExt cx="1301060" cy="257170"/>
          </a:xfrm>
        </p:grpSpPr>
        <p:sp>
          <p:nvSpPr>
            <p:cNvPr id="371" name="Rechteck 370">
              <a:extLst>
                <a:ext uri="{FF2B5EF4-FFF2-40B4-BE49-F238E27FC236}">
                  <a16:creationId xmlns:a16="http://schemas.microsoft.com/office/drawing/2014/main" id="{C0B2366E-D546-3A78-3C40-F5747982A2B7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2" name="Rechteck 371">
              <a:extLst>
                <a:ext uri="{FF2B5EF4-FFF2-40B4-BE49-F238E27FC236}">
                  <a16:creationId xmlns:a16="http://schemas.microsoft.com/office/drawing/2014/main" id="{A2C5780B-6BE6-B224-D1B3-2F7961605C8D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3" name="Rechteck 372">
              <a:extLst>
                <a:ext uri="{FF2B5EF4-FFF2-40B4-BE49-F238E27FC236}">
                  <a16:creationId xmlns:a16="http://schemas.microsoft.com/office/drawing/2014/main" id="{3D5CB5B9-A5CA-96FA-BA80-62895EE7D813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74" name="Gruppieren 373">
            <a:extLst>
              <a:ext uri="{FF2B5EF4-FFF2-40B4-BE49-F238E27FC236}">
                <a16:creationId xmlns:a16="http://schemas.microsoft.com/office/drawing/2014/main" id="{736B44AC-D00B-05F4-6E95-91E5D7123381}"/>
              </a:ext>
            </a:extLst>
          </p:cNvPr>
          <p:cNvGrpSpPr/>
          <p:nvPr/>
        </p:nvGrpSpPr>
        <p:grpSpPr>
          <a:xfrm>
            <a:off x="6511524" y="4283334"/>
            <a:ext cx="975795" cy="192878"/>
            <a:chOff x="1834639" y="1023056"/>
            <a:chExt cx="1301060" cy="257170"/>
          </a:xfrm>
        </p:grpSpPr>
        <p:sp>
          <p:nvSpPr>
            <p:cNvPr id="375" name="Rechteck 374">
              <a:extLst>
                <a:ext uri="{FF2B5EF4-FFF2-40B4-BE49-F238E27FC236}">
                  <a16:creationId xmlns:a16="http://schemas.microsoft.com/office/drawing/2014/main" id="{1F493BFF-7A48-D9D4-4576-2956EE30BC94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6" name="Rechteck 375">
              <a:extLst>
                <a:ext uri="{FF2B5EF4-FFF2-40B4-BE49-F238E27FC236}">
                  <a16:creationId xmlns:a16="http://schemas.microsoft.com/office/drawing/2014/main" id="{5E7F0099-E86F-8BB3-9B55-AC8A68E68B1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7" name="Rechteck 376">
              <a:extLst>
                <a:ext uri="{FF2B5EF4-FFF2-40B4-BE49-F238E27FC236}">
                  <a16:creationId xmlns:a16="http://schemas.microsoft.com/office/drawing/2014/main" id="{0F6ADF77-0BBA-4271-8B61-08265D721CB4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A8340755-6010-8BAA-DC07-023CF6ED5F18}"/>
              </a:ext>
            </a:extLst>
          </p:cNvPr>
          <p:cNvGrpSpPr/>
          <p:nvPr/>
        </p:nvGrpSpPr>
        <p:grpSpPr>
          <a:xfrm>
            <a:off x="7629254" y="4283334"/>
            <a:ext cx="975795" cy="192878"/>
            <a:chOff x="1834639" y="1023056"/>
            <a:chExt cx="1301060" cy="257170"/>
          </a:xfrm>
        </p:grpSpPr>
        <p:sp>
          <p:nvSpPr>
            <p:cNvPr id="379" name="Rechteck 378">
              <a:extLst>
                <a:ext uri="{FF2B5EF4-FFF2-40B4-BE49-F238E27FC236}">
                  <a16:creationId xmlns:a16="http://schemas.microsoft.com/office/drawing/2014/main" id="{0A684AFA-CFC5-D01E-0191-5A38F8A743EB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0" name="Rechteck 379">
              <a:extLst>
                <a:ext uri="{FF2B5EF4-FFF2-40B4-BE49-F238E27FC236}">
                  <a16:creationId xmlns:a16="http://schemas.microsoft.com/office/drawing/2014/main" id="{59EBA02A-A23E-47BF-8A24-BFB047AECF2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1" name="Rechteck 380">
              <a:extLst>
                <a:ext uri="{FF2B5EF4-FFF2-40B4-BE49-F238E27FC236}">
                  <a16:creationId xmlns:a16="http://schemas.microsoft.com/office/drawing/2014/main" id="{767B74AE-1D2D-A8FA-645D-690E3A6F55C0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82" name="Gruppieren 381">
            <a:extLst>
              <a:ext uri="{FF2B5EF4-FFF2-40B4-BE49-F238E27FC236}">
                <a16:creationId xmlns:a16="http://schemas.microsoft.com/office/drawing/2014/main" id="{57A27EA3-905C-BE00-C526-676F57B84407}"/>
              </a:ext>
            </a:extLst>
          </p:cNvPr>
          <p:cNvGrpSpPr/>
          <p:nvPr/>
        </p:nvGrpSpPr>
        <p:grpSpPr>
          <a:xfrm>
            <a:off x="4276067" y="3138599"/>
            <a:ext cx="975795" cy="192878"/>
            <a:chOff x="1834639" y="1023056"/>
            <a:chExt cx="1301060" cy="257170"/>
          </a:xfrm>
        </p:grpSpPr>
        <p:sp>
          <p:nvSpPr>
            <p:cNvPr id="383" name="Rechteck 382">
              <a:extLst>
                <a:ext uri="{FF2B5EF4-FFF2-40B4-BE49-F238E27FC236}">
                  <a16:creationId xmlns:a16="http://schemas.microsoft.com/office/drawing/2014/main" id="{ABA3B524-AE9A-8151-610D-1AF827627F5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4" name="Rechteck 383">
              <a:extLst>
                <a:ext uri="{FF2B5EF4-FFF2-40B4-BE49-F238E27FC236}">
                  <a16:creationId xmlns:a16="http://schemas.microsoft.com/office/drawing/2014/main" id="{1A34A9EE-C36C-D1F0-CF27-3DCFA1B16CE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Rechteck 384">
              <a:extLst>
                <a:ext uri="{FF2B5EF4-FFF2-40B4-BE49-F238E27FC236}">
                  <a16:creationId xmlns:a16="http://schemas.microsoft.com/office/drawing/2014/main" id="{F28D0E26-296B-5689-787D-20A71D157CC6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413" name="Rechteck 412">
            <a:extLst>
              <a:ext uri="{FF2B5EF4-FFF2-40B4-BE49-F238E27FC236}">
                <a16:creationId xmlns:a16="http://schemas.microsoft.com/office/drawing/2014/main" id="{98DFBE9B-FC16-3145-D193-CA1D3A429CE0}"/>
              </a:ext>
            </a:extLst>
          </p:cNvPr>
          <p:cNvSpPr/>
          <p:nvPr/>
        </p:nvSpPr>
        <p:spPr>
          <a:xfrm>
            <a:off x="3585473" y="1453646"/>
            <a:ext cx="1404047" cy="1843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</a:rPr>
              <a:t>Tag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414" name="Rechteck 413">
            <a:extLst>
              <a:ext uri="{FF2B5EF4-FFF2-40B4-BE49-F238E27FC236}">
                <a16:creationId xmlns:a16="http://schemas.microsoft.com/office/drawing/2014/main" id="{E074B496-DD6D-0538-94AA-EC7D57DC338F}"/>
              </a:ext>
            </a:extLst>
          </p:cNvPr>
          <p:cNvSpPr/>
          <p:nvPr/>
        </p:nvSpPr>
        <p:spPr>
          <a:xfrm>
            <a:off x="4989519" y="1454032"/>
            <a:ext cx="518585" cy="1840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</a:rPr>
              <a:t>Index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415" name="Inhaltsplatzhalter 2">
            <a:extLst>
              <a:ext uri="{FF2B5EF4-FFF2-40B4-BE49-F238E27FC236}">
                <a16:creationId xmlns:a16="http://schemas.microsoft.com/office/drawing/2014/main" id="{438F7CEA-76E9-C49B-FAD3-927893D0B54F}"/>
              </a:ext>
            </a:extLst>
          </p:cNvPr>
          <p:cNvSpPr txBox="1">
            <a:spLocks/>
          </p:cNvSpPr>
          <p:nvPr/>
        </p:nvSpPr>
        <p:spPr>
          <a:xfrm>
            <a:off x="3510958" y="1059582"/>
            <a:ext cx="1530218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>
                <a:solidFill>
                  <a:schemeClr val="tx1"/>
                </a:solidFill>
              </a:rPr>
              <a:t>Memory </a:t>
            </a:r>
            <a:r>
              <a:rPr lang="de-DE" sz="1050" dirty="0" err="1">
                <a:solidFill>
                  <a:schemeClr val="tx1"/>
                </a:solidFill>
              </a:rPr>
              <a:t>Address</a:t>
            </a:r>
            <a:endParaRPr lang="en-US" sz="750" dirty="0"/>
          </a:p>
        </p:txBody>
      </p:sp>
      <p:cxnSp>
        <p:nvCxnSpPr>
          <p:cNvPr id="417" name="Verbinder: gewinkelt 416">
            <a:extLst>
              <a:ext uri="{FF2B5EF4-FFF2-40B4-BE49-F238E27FC236}">
                <a16:creationId xmlns:a16="http://schemas.microsoft.com/office/drawing/2014/main" id="{10B3617D-4825-B434-2D89-72CA2F99AAAA}"/>
              </a:ext>
            </a:extLst>
          </p:cNvPr>
          <p:cNvCxnSpPr>
            <a:cxnSpLocks/>
            <a:stCxn id="414" idx="2"/>
            <a:endCxn id="50" idx="0"/>
          </p:cNvCxnSpPr>
          <p:nvPr/>
        </p:nvCxnSpPr>
        <p:spPr>
          <a:xfrm rot="5400000">
            <a:off x="4752659" y="1649411"/>
            <a:ext cx="507461" cy="484847"/>
          </a:xfrm>
          <a:prstGeom prst="bentConnector3">
            <a:avLst>
              <a:gd name="adj1" fmla="val 5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Verbinder: gewinkelt 426">
            <a:extLst>
              <a:ext uri="{FF2B5EF4-FFF2-40B4-BE49-F238E27FC236}">
                <a16:creationId xmlns:a16="http://schemas.microsoft.com/office/drawing/2014/main" id="{5CC93D3A-AA8B-130B-65F9-71DDB3786FE8}"/>
              </a:ext>
            </a:extLst>
          </p:cNvPr>
          <p:cNvCxnSpPr>
            <a:cxnSpLocks/>
            <a:stCxn id="414" idx="2"/>
            <a:endCxn id="51" idx="0"/>
          </p:cNvCxnSpPr>
          <p:nvPr/>
        </p:nvCxnSpPr>
        <p:spPr>
          <a:xfrm rot="16200000" flipH="1">
            <a:off x="5304071" y="1582845"/>
            <a:ext cx="507461" cy="617978"/>
          </a:xfrm>
          <a:prstGeom prst="bentConnector3">
            <a:avLst>
              <a:gd name="adj1" fmla="val 5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Verbinder: gewinkelt 429">
            <a:extLst>
              <a:ext uri="{FF2B5EF4-FFF2-40B4-BE49-F238E27FC236}">
                <a16:creationId xmlns:a16="http://schemas.microsoft.com/office/drawing/2014/main" id="{742E0B82-B10C-E45E-4E17-4849FBF8D765}"/>
              </a:ext>
            </a:extLst>
          </p:cNvPr>
          <p:cNvCxnSpPr>
            <a:cxnSpLocks/>
            <a:stCxn id="414" idx="2"/>
            <a:endCxn id="52" idx="0"/>
          </p:cNvCxnSpPr>
          <p:nvPr/>
        </p:nvCxnSpPr>
        <p:spPr>
          <a:xfrm rot="16200000" flipH="1">
            <a:off x="5867972" y="1018944"/>
            <a:ext cx="507461" cy="1745780"/>
          </a:xfrm>
          <a:prstGeom prst="bentConnector3">
            <a:avLst>
              <a:gd name="adj1" fmla="val 5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Verbinder: gewinkelt 432">
            <a:extLst>
              <a:ext uri="{FF2B5EF4-FFF2-40B4-BE49-F238E27FC236}">
                <a16:creationId xmlns:a16="http://schemas.microsoft.com/office/drawing/2014/main" id="{460DED47-A569-1A3F-A4B0-4C8F08759E6B}"/>
              </a:ext>
            </a:extLst>
          </p:cNvPr>
          <p:cNvCxnSpPr>
            <a:cxnSpLocks/>
            <a:stCxn id="414" idx="2"/>
            <a:endCxn id="53" idx="0"/>
          </p:cNvCxnSpPr>
          <p:nvPr/>
        </p:nvCxnSpPr>
        <p:spPr>
          <a:xfrm rot="16200000" flipH="1">
            <a:off x="6429252" y="457664"/>
            <a:ext cx="507461" cy="2868340"/>
          </a:xfrm>
          <a:prstGeom prst="bentConnector3">
            <a:avLst>
              <a:gd name="adj1" fmla="val 5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Rechteck 415">
            <a:extLst>
              <a:ext uri="{FF2B5EF4-FFF2-40B4-BE49-F238E27FC236}">
                <a16:creationId xmlns:a16="http://schemas.microsoft.com/office/drawing/2014/main" id="{94F1562F-CAFA-8806-9E65-2574FB3A69D8}"/>
              </a:ext>
            </a:extLst>
          </p:cNvPr>
          <p:cNvSpPr/>
          <p:nvPr/>
        </p:nvSpPr>
        <p:spPr>
          <a:xfrm>
            <a:off x="3605075" y="1468983"/>
            <a:ext cx="2096994" cy="1815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37" name="Textfeld 436">
            <a:extLst>
              <a:ext uri="{FF2B5EF4-FFF2-40B4-BE49-F238E27FC236}">
                <a16:creationId xmlns:a16="http://schemas.microsoft.com/office/drawing/2014/main" id="{2455C5CB-B48E-9980-16D6-7BCC829AB11B}"/>
              </a:ext>
            </a:extLst>
          </p:cNvPr>
          <p:cNvSpPr txBox="1"/>
          <p:nvPr/>
        </p:nvSpPr>
        <p:spPr>
          <a:xfrm>
            <a:off x="285857" y="1042663"/>
            <a:ext cx="2927606" cy="34150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350" b="1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20270551-5F55-4E84-811B-1D63D531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62FC-98CC-42A0-895F-ACD0133EA820}" type="datetime4">
              <a:rPr lang="de-DE" smtClean="0"/>
              <a:t>16.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44">
            <a:extLst>
              <a:ext uri="{FF2B5EF4-FFF2-40B4-BE49-F238E27FC236}">
                <a16:creationId xmlns:a16="http://schemas.microsoft.com/office/drawing/2014/main" id="{057EBD33-B7E5-586B-3D88-4AE04917C052}"/>
              </a:ext>
            </a:extLst>
          </p:cNvPr>
          <p:cNvSpPr/>
          <p:nvPr/>
        </p:nvSpPr>
        <p:spPr>
          <a:xfrm>
            <a:off x="3605075" y="2471229"/>
            <a:ext cx="5129939" cy="2116745"/>
          </a:xfrm>
          <a:custGeom>
            <a:avLst/>
            <a:gdLst>
              <a:gd name="connsiteX0" fmla="*/ 0 w 5244144"/>
              <a:gd name="connsiteY0" fmla="*/ 0 h 2716619"/>
              <a:gd name="connsiteX1" fmla="*/ 5244144 w 5244144"/>
              <a:gd name="connsiteY1" fmla="*/ 0 h 2716619"/>
              <a:gd name="connsiteX2" fmla="*/ 5244144 w 5244144"/>
              <a:gd name="connsiteY2" fmla="*/ 2716619 h 2716619"/>
              <a:gd name="connsiteX3" fmla="*/ 0 w 5244144"/>
              <a:gd name="connsiteY3" fmla="*/ 2716619 h 2716619"/>
              <a:gd name="connsiteX4" fmla="*/ 0 w 5244144"/>
              <a:gd name="connsiteY4" fmla="*/ 0 h 2716619"/>
              <a:gd name="connsiteX0" fmla="*/ 5151 w 5249295"/>
              <a:gd name="connsiteY0" fmla="*/ 0 h 2716619"/>
              <a:gd name="connsiteX1" fmla="*/ 5249295 w 5249295"/>
              <a:gd name="connsiteY1" fmla="*/ 0 h 2716619"/>
              <a:gd name="connsiteX2" fmla="*/ 5249295 w 5249295"/>
              <a:gd name="connsiteY2" fmla="*/ 2716619 h 2716619"/>
              <a:gd name="connsiteX3" fmla="*/ 5151 w 5249295"/>
              <a:gd name="connsiteY3" fmla="*/ 2716619 h 2716619"/>
              <a:gd name="connsiteX4" fmla="*/ 0 w 5249295"/>
              <a:gd name="connsiteY4" fmla="*/ 287263 h 2716619"/>
              <a:gd name="connsiteX5" fmla="*/ 5151 w 5249295"/>
              <a:gd name="connsiteY5" fmla="*/ 0 h 271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9295" h="2716619">
                <a:moveTo>
                  <a:pt x="5151" y="0"/>
                </a:moveTo>
                <a:lnTo>
                  <a:pt x="5249295" y="0"/>
                </a:lnTo>
                <a:lnTo>
                  <a:pt x="5249295" y="2716619"/>
                </a:lnTo>
                <a:lnTo>
                  <a:pt x="5151" y="2716619"/>
                </a:lnTo>
                <a:lnTo>
                  <a:pt x="0" y="287263"/>
                </a:lnTo>
                <a:lnTo>
                  <a:pt x="5151" y="0"/>
                </a:lnTo>
                <a:close/>
              </a:path>
            </a:pathLst>
          </a:cu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60E52AFE-C199-7041-20A1-991514BA430B}"/>
              </a:ext>
            </a:extLst>
          </p:cNvPr>
          <p:cNvSpPr/>
          <p:nvPr/>
        </p:nvSpPr>
        <p:spPr>
          <a:xfrm>
            <a:off x="3605074" y="3108714"/>
            <a:ext cx="5129939" cy="259562"/>
          </a:xfrm>
          <a:prstGeom prst="rect">
            <a:avLst/>
          </a:prstGeom>
          <a:solidFill>
            <a:srgbClr val="FFC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92E11A-1979-75BE-4A85-7FDEAF13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Hardware Constraints for Cryptography – Cache Design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505953-5D81-2F1C-0708-D226DD9F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55" y="942256"/>
            <a:ext cx="7560000" cy="3672408"/>
          </a:xfrm>
        </p:spPr>
        <p:txBody>
          <a:bodyPr/>
          <a:lstStyle/>
          <a:p>
            <a:r>
              <a:rPr lang="de-DE" b="1" dirty="0"/>
              <a:t>Prime + Probe </a:t>
            </a:r>
            <a:r>
              <a:rPr lang="de-DE" b="1" dirty="0" err="1"/>
              <a:t>Attack</a:t>
            </a:r>
            <a:endParaRPr lang="de-DE" b="1" dirty="0"/>
          </a:p>
          <a:p>
            <a:r>
              <a:rPr lang="en-US" dirty="0"/>
              <a:t>An attacker can observe </a:t>
            </a:r>
            <a:br>
              <a:rPr lang="en-US" dirty="0"/>
            </a:br>
            <a:r>
              <a:rPr lang="en-US" dirty="0"/>
              <a:t>cache accesses</a:t>
            </a:r>
          </a:p>
          <a:p>
            <a:pPr marL="600075" lvl="1" indent="-257175">
              <a:buFont typeface="+mj-lt"/>
              <a:buAutoNum type="arabicPeriod"/>
            </a:pPr>
            <a:r>
              <a:rPr lang="en-US" sz="1350" dirty="0"/>
              <a:t>Fill a cache set </a:t>
            </a:r>
          </a:p>
          <a:p>
            <a:pPr marL="600075" lvl="1" indent="-257175">
              <a:buFont typeface="+mj-lt"/>
              <a:buAutoNum type="arabicPeriod"/>
            </a:pPr>
            <a:r>
              <a:rPr lang="en-US" sz="1350" dirty="0"/>
              <a:t>Trigger victim access</a:t>
            </a:r>
          </a:p>
          <a:p>
            <a:pPr marL="600075" lvl="1" indent="-257175">
              <a:buFont typeface="+mj-lt"/>
              <a:buAutoNum type="arabicPeriod"/>
            </a:pPr>
            <a:r>
              <a:rPr lang="en-US" sz="1350" dirty="0"/>
              <a:t>Re-Access </a:t>
            </a:r>
            <a:r>
              <a:rPr lang="en-US" sz="1350" b="1" dirty="0"/>
              <a:t>eviction set  </a:t>
            </a:r>
          </a:p>
          <a:p>
            <a:pPr marL="342900" lvl="1"/>
            <a:r>
              <a:rPr lang="en-US" sz="1350" dirty="0">
                <a:sym typeface="Wingdings" panose="05000000000000000000" pitchFamily="2" charset="2"/>
              </a:rPr>
              <a:t> Cache miss = access</a:t>
            </a:r>
            <a:br>
              <a:rPr lang="en-US" sz="1350" dirty="0">
                <a:sym typeface="Wingdings" panose="05000000000000000000" pitchFamily="2" charset="2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even more </a:t>
            </a:r>
            <a:br>
              <a:rPr lang="en-US" dirty="0"/>
            </a:br>
            <a:r>
              <a:rPr lang="en-US" dirty="0"/>
              <a:t>sophisticated attacks</a:t>
            </a:r>
          </a:p>
          <a:p>
            <a:pPr marL="519750" lvl="2" indent="-285750"/>
            <a:r>
              <a:rPr lang="en-US" b="0" dirty="0"/>
              <a:t>Flush &amp; Reload</a:t>
            </a:r>
            <a:br>
              <a:rPr lang="en-US" b="0" dirty="0"/>
            </a:br>
            <a:r>
              <a:rPr lang="en-US" b="0" dirty="0"/>
              <a:t>Prime Prune &amp; Probe</a:t>
            </a:r>
            <a:br>
              <a:rPr lang="en-US" dirty="0"/>
            </a:br>
            <a:endParaRPr lang="en-US" dirty="0"/>
          </a:p>
          <a:p>
            <a:endParaRPr lang="en-US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3DDC55-F382-1E43-C0BD-B273F357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7414D-CDB4-2812-90AB-A59743D5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A37877F-6022-44FF-B34A-E9D88D447CA6}" type="slidenum">
              <a:rPr lang="en-US" smtClean="0"/>
              <a:pPr algn="ctr"/>
              <a:t>37</a:t>
            </a:fld>
            <a:endParaRPr lang="en-US" dirty="0"/>
          </a:p>
        </p:txBody>
      </p:sp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6C9C7CE9-ABF7-B294-589A-9204D6664298}"/>
              </a:ext>
            </a:extLst>
          </p:cNvPr>
          <p:cNvSpPr txBox="1">
            <a:spLocks/>
          </p:cNvSpPr>
          <p:nvPr/>
        </p:nvSpPr>
        <p:spPr>
          <a:xfrm>
            <a:off x="3667797" y="2534264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0</a:t>
            </a:r>
          </a:p>
          <a:p>
            <a:pPr algn="r"/>
            <a:endParaRPr lang="en-US" sz="750" dirty="0"/>
          </a:p>
        </p:txBody>
      </p:sp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C9630803-4AE2-878E-91F0-241F798AF5C6}"/>
              </a:ext>
            </a:extLst>
          </p:cNvPr>
          <p:cNvSpPr txBox="1">
            <a:spLocks/>
          </p:cNvSpPr>
          <p:nvPr/>
        </p:nvSpPr>
        <p:spPr>
          <a:xfrm>
            <a:off x="3667797" y="2821017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</a:t>
            </a:r>
          </a:p>
          <a:p>
            <a:pPr algn="r"/>
            <a:endParaRPr lang="en-US" sz="750" dirty="0"/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D7E0430F-6C31-97D0-7545-5D4E2F2FFD4F}"/>
              </a:ext>
            </a:extLst>
          </p:cNvPr>
          <p:cNvSpPr txBox="1">
            <a:spLocks/>
          </p:cNvSpPr>
          <p:nvPr/>
        </p:nvSpPr>
        <p:spPr>
          <a:xfrm>
            <a:off x="3667797" y="3107770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2</a:t>
            </a:r>
          </a:p>
          <a:p>
            <a:pPr algn="r"/>
            <a:endParaRPr lang="en-US" sz="750" dirty="0"/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346211C4-7473-1843-EF27-639B0C81811D}"/>
              </a:ext>
            </a:extLst>
          </p:cNvPr>
          <p:cNvSpPr txBox="1">
            <a:spLocks/>
          </p:cNvSpPr>
          <p:nvPr/>
        </p:nvSpPr>
        <p:spPr>
          <a:xfrm>
            <a:off x="3667797" y="3681275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1021</a:t>
            </a:r>
          </a:p>
          <a:p>
            <a:pPr algn="r"/>
            <a:endParaRPr lang="en-US" sz="750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BDA6E7AD-6E64-4B87-0683-30BD8436CDAD}"/>
              </a:ext>
            </a:extLst>
          </p:cNvPr>
          <p:cNvSpPr txBox="1">
            <a:spLocks/>
          </p:cNvSpPr>
          <p:nvPr/>
        </p:nvSpPr>
        <p:spPr>
          <a:xfrm>
            <a:off x="3667797" y="3968028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1022</a:t>
            </a:r>
          </a:p>
          <a:p>
            <a:pPr algn="r"/>
            <a:endParaRPr lang="en-US" sz="750" dirty="0"/>
          </a:p>
        </p:txBody>
      </p:sp>
      <p:sp>
        <p:nvSpPr>
          <p:cNvPr id="48" name="Inhaltsplatzhalter 2">
            <a:extLst>
              <a:ext uri="{FF2B5EF4-FFF2-40B4-BE49-F238E27FC236}">
                <a16:creationId xmlns:a16="http://schemas.microsoft.com/office/drawing/2014/main" id="{90892E65-74D8-2159-B9AB-2521E6A52490}"/>
              </a:ext>
            </a:extLst>
          </p:cNvPr>
          <p:cNvSpPr txBox="1">
            <a:spLocks/>
          </p:cNvSpPr>
          <p:nvPr/>
        </p:nvSpPr>
        <p:spPr>
          <a:xfrm>
            <a:off x="3667797" y="4254781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1023</a:t>
            </a:r>
          </a:p>
          <a:p>
            <a:pPr algn="r"/>
            <a:endParaRPr lang="en-US" sz="750" dirty="0"/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8DC1B5EE-6194-3170-BA7C-EB7D53C81302}"/>
              </a:ext>
            </a:extLst>
          </p:cNvPr>
          <p:cNvSpPr txBox="1">
            <a:spLocks/>
          </p:cNvSpPr>
          <p:nvPr/>
        </p:nvSpPr>
        <p:spPr>
          <a:xfrm>
            <a:off x="3709323" y="2139702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50" dirty="0">
                <a:solidFill>
                  <a:schemeClr val="tx1"/>
                </a:solidFill>
              </a:rPr>
              <a:t>Index</a:t>
            </a:r>
            <a:endParaRPr lang="en-US" sz="750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64E56F9B-CFF9-F11A-7955-65D5D728E8F6}"/>
              </a:ext>
            </a:extLst>
          </p:cNvPr>
          <p:cNvSpPr txBox="1">
            <a:spLocks/>
          </p:cNvSpPr>
          <p:nvPr/>
        </p:nvSpPr>
        <p:spPr>
          <a:xfrm>
            <a:off x="4276068" y="2139702"/>
            <a:ext cx="975794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0</a:t>
            </a:r>
            <a:endParaRPr lang="en-US" sz="750" dirty="0"/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4F8513A9-5C93-7354-C0A5-1FEF2092F066}"/>
              </a:ext>
            </a:extLst>
          </p:cNvPr>
          <p:cNvSpPr txBox="1">
            <a:spLocks/>
          </p:cNvSpPr>
          <p:nvPr/>
        </p:nvSpPr>
        <p:spPr>
          <a:xfrm>
            <a:off x="5378893" y="2139702"/>
            <a:ext cx="975794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1</a:t>
            </a:r>
            <a:endParaRPr lang="en-US" sz="750" dirty="0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4BB2F45A-2A1E-529A-3F08-6EFE23782C81}"/>
              </a:ext>
            </a:extLst>
          </p:cNvPr>
          <p:cNvSpPr txBox="1">
            <a:spLocks/>
          </p:cNvSpPr>
          <p:nvPr/>
        </p:nvSpPr>
        <p:spPr>
          <a:xfrm>
            <a:off x="6500429" y="2139702"/>
            <a:ext cx="98832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2</a:t>
            </a:r>
            <a:endParaRPr lang="en-US" sz="750" dirty="0"/>
          </a:p>
        </p:txBody>
      </p:sp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85A00D2F-AE03-BFE2-8D0B-D22BFF4D7F53}"/>
              </a:ext>
            </a:extLst>
          </p:cNvPr>
          <p:cNvSpPr txBox="1">
            <a:spLocks/>
          </p:cNvSpPr>
          <p:nvPr/>
        </p:nvSpPr>
        <p:spPr>
          <a:xfrm>
            <a:off x="7631704" y="2139702"/>
            <a:ext cx="9708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3</a:t>
            </a:r>
            <a:endParaRPr lang="en-US" sz="750" dirty="0"/>
          </a:p>
        </p:txBody>
      </p:sp>
      <p:sp>
        <p:nvSpPr>
          <p:cNvPr id="198" name="Inhaltsplatzhalter 2">
            <a:extLst>
              <a:ext uri="{FF2B5EF4-FFF2-40B4-BE49-F238E27FC236}">
                <a16:creationId xmlns:a16="http://schemas.microsoft.com/office/drawing/2014/main" id="{4F9C2EC8-97B9-C0FA-73F2-35144C506AC2}"/>
              </a:ext>
            </a:extLst>
          </p:cNvPr>
          <p:cNvSpPr txBox="1">
            <a:spLocks/>
          </p:cNvSpPr>
          <p:nvPr/>
        </p:nvSpPr>
        <p:spPr>
          <a:xfrm>
            <a:off x="4251362" y="3396439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sp>
        <p:nvSpPr>
          <p:cNvPr id="199" name="Inhaltsplatzhalter 2">
            <a:extLst>
              <a:ext uri="{FF2B5EF4-FFF2-40B4-BE49-F238E27FC236}">
                <a16:creationId xmlns:a16="http://schemas.microsoft.com/office/drawing/2014/main" id="{0AAA6029-5C19-EF5D-2E8A-873D9937E711}"/>
              </a:ext>
            </a:extLst>
          </p:cNvPr>
          <p:cNvSpPr txBox="1">
            <a:spLocks/>
          </p:cNvSpPr>
          <p:nvPr/>
        </p:nvSpPr>
        <p:spPr>
          <a:xfrm>
            <a:off x="5350952" y="3403243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sp>
        <p:nvSpPr>
          <p:cNvPr id="200" name="Inhaltsplatzhalter 2">
            <a:extLst>
              <a:ext uri="{FF2B5EF4-FFF2-40B4-BE49-F238E27FC236}">
                <a16:creationId xmlns:a16="http://schemas.microsoft.com/office/drawing/2014/main" id="{7C1DE18C-6BC0-BD10-74D5-226D73E42DD5}"/>
              </a:ext>
            </a:extLst>
          </p:cNvPr>
          <p:cNvSpPr txBox="1">
            <a:spLocks/>
          </p:cNvSpPr>
          <p:nvPr/>
        </p:nvSpPr>
        <p:spPr>
          <a:xfrm>
            <a:off x="6485813" y="3403243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sp>
        <p:nvSpPr>
          <p:cNvPr id="201" name="Inhaltsplatzhalter 2">
            <a:extLst>
              <a:ext uri="{FF2B5EF4-FFF2-40B4-BE49-F238E27FC236}">
                <a16:creationId xmlns:a16="http://schemas.microsoft.com/office/drawing/2014/main" id="{E0F01D4D-DDF4-F376-9BF7-64FB33F4A084}"/>
              </a:ext>
            </a:extLst>
          </p:cNvPr>
          <p:cNvSpPr txBox="1">
            <a:spLocks/>
          </p:cNvSpPr>
          <p:nvPr/>
        </p:nvSpPr>
        <p:spPr>
          <a:xfrm>
            <a:off x="7635857" y="3396439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EF4B8102-359F-CB5A-A339-3071B7E5BDBE}"/>
              </a:ext>
            </a:extLst>
          </p:cNvPr>
          <p:cNvGrpSpPr/>
          <p:nvPr/>
        </p:nvGrpSpPr>
        <p:grpSpPr>
          <a:xfrm>
            <a:off x="4276067" y="2566231"/>
            <a:ext cx="975795" cy="192878"/>
            <a:chOff x="1834639" y="1023056"/>
            <a:chExt cx="1301060" cy="257170"/>
          </a:xfrm>
        </p:grpSpPr>
        <p:sp>
          <p:nvSpPr>
            <p:cNvPr id="203" name="Rechteck 202">
              <a:extLst>
                <a:ext uri="{FF2B5EF4-FFF2-40B4-BE49-F238E27FC236}">
                  <a16:creationId xmlns:a16="http://schemas.microsoft.com/office/drawing/2014/main" id="{2CB4A304-6D75-D8A8-AA3B-704788F06226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8BEF598-DE85-2D05-A703-4C0538A8D6DC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5CBAB227-3EDA-D13A-828A-1EE613F9AB2B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298" name="Gruppieren 297">
            <a:extLst>
              <a:ext uri="{FF2B5EF4-FFF2-40B4-BE49-F238E27FC236}">
                <a16:creationId xmlns:a16="http://schemas.microsoft.com/office/drawing/2014/main" id="{0B5855F7-DB48-E140-6D42-D6447302FB0C}"/>
              </a:ext>
            </a:extLst>
          </p:cNvPr>
          <p:cNvGrpSpPr/>
          <p:nvPr/>
        </p:nvGrpSpPr>
        <p:grpSpPr>
          <a:xfrm>
            <a:off x="4276067" y="2852415"/>
            <a:ext cx="975795" cy="192878"/>
            <a:chOff x="1834639" y="1023056"/>
            <a:chExt cx="1301060" cy="257170"/>
          </a:xfrm>
        </p:grpSpPr>
        <p:sp>
          <p:nvSpPr>
            <p:cNvPr id="299" name="Rechteck 298">
              <a:extLst>
                <a:ext uri="{FF2B5EF4-FFF2-40B4-BE49-F238E27FC236}">
                  <a16:creationId xmlns:a16="http://schemas.microsoft.com/office/drawing/2014/main" id="{476588C1-1968-3EF6-F781-373C67C8F48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0" name="Rechteck 299">
              <a:extLst>
                <a:ext uri="{FF2B5EF4-FFF2-40B4-BE49-F238E27FC236}">
                  <a16:creationId xmlns:a16="http://schemas.microsoft.com/office/drawing/2014/main" id="{8ADD03CA-BD2C-DE47-4654-CF5574137BD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1" name="Rechteck 300">
              <a:extLst>
                <a:ext uri="{FF2B5EF4-FFF2-40B4-BE49-F238E27FC236}">
                  <a16:creationId xmlns:a16="http://schemas.microsoft.com/office/drawing/2014/main" id="{8571B8F3-B582-AE68-546C-3662B2DF3DF8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813102D9-E253-B0D5-D95E-B0DA4ABD191F}"/>
              </a:ext>
            </a:extLst>
          </p:cNvPr>
          <p:cNvGrpSpPr/>
          <p:nvPr/>
        </p:nvGrpSpPr>
        <p:grpSpPr>
          <a:xfrm>
            <a:off x="4276067" y="3710966"/>
            <a:ext cx="975795" cy="192878"/>
            <a:chOff x="1834639" y="1023056"/>
            <a:chExt cx="1301060" cy="257170"/>
          </a:xfrm>
        </p:grpSpPr>
        <p:sp>
          <p:nvSpPr>
            <p:cNvPr id="303" name="Rechteck 302">
              <a:extLst>
                <a:ext uri="{FF2B5EF4-FFF2-40B4-BE49-F238E27FC236}">
                  <a16:creationId xmlns:a16="http://schemas.microsoft.com/office/drawing/2014/main" id="{EE3B7D06-6221-D2C8-B389-2C3A67FB679C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4" name="Rechteck 303">
              <a:extLst>
                <a:ext uri="{FF2B5EF4-FFF2-40B4-BE49-F238E27FC236}">
                  <a16:creationId xmlns:a16="http://schemas.microsoft.com/office/drawing/2014/main" id="{DE725250-3261-3263-6A05-3BB5F5BA2528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5" name="Rechteck 304">
              <a:extLst>
                <a:ext uri="{FF2B5EF4-FFF2-40B4-BE49-F238E27FC236}">
                  <a16:creationId xmlns:a16="http://schemas.microsoft.com/office/drawing/2014/main" id="{764A0A77-0DEE-2901-55DD-C28C7301EA83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06" name="Gruppieren 305">
            <a:extLst>
              <a:ext uri="{FF2B5EF4-FFF2-40B4-BE49-F238E27FC236}">
                <a16:creationId xmlns:a16="http://schemas.microsoft.com/office/drawing/2014/main" id="{9D8D8BAF-26B7-6D62-1C6B-E06EEF99AA99}"/>
              </a:ext>
            </a:extLst>
          </p:cNvPr>
          <p:cNvGrpSpPr/>
          <p:nvPr/>
        </p:nvGrpSpPr>
        <p:grpSpPr>
          <a:xfrm>
            <a:off x="4276067" y="3997149"/>
            <a:ext cx="975795" cy="192878"/>
            <a:chOff x="1834639" y="1023056"/>
            <a:chExt cx="1301060" cy="257170"/>
          </a:xfrm>
        </p:grpSpPr>
        <p:sp>
          <p:nvSpPr>
            <p:cNvPr id="307" name="Rechteck 306">
              <a:extLst>
                <a:ext uri="{FF2B5EF4-FFF2-40B4-BE49-F238E27FC236}">
                  <a16:creationId xmlns:a16="http://schemas.microsoft.com/office/drawing/2014/main" id="{6BD3E712-950D-462F-D3C2-8567F8BEC56D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8" name="Rechteck 307">
              <a:extLst>
                <a:ext uri="{FF2B5EF4-FFF2-40B4-BE49-F238E27FC236}">
                  <a16:creationId xmlns:a16="http://schemas.microsoft.com/office/drawing/2014/main" id="{0DC293CF-DC6A-EA87-E043-9E7792EB9C92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9" name="Rechteck 308">
              <a:extLst>
                <a:ext uri="{FF2B5EF4-FFF2-40B4-BE49-F238E27FC236}">
                  <a16:creationId xmlns:a16="http://schemas.microsoft.com/office/drawing/2014/main" id="{1422CE4A-AE4B-2CD5-E6C4-F8C63B99CA17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10" name="Gruppieren 309">
            <a:extLst>
              <a:ext uri="{FF2B5EF4-FFF2-40B4-BE49-F238E27FC236}">
                <a16:creationId xmlns:a16="http://schemas.microsoft.com/office/drawing/2014/main" id="{F54A7C72-868D-0BE7-F944-5F9F552DE1AB}"/>
              </a:ext>
            </a:extLst>
          </p:cNvPr>
          <p:cNvGrpSpPr/>
          <p:nvPr/>
        </p:nvGrpSpPr>
        <p:grpSpPr>
          <a:xfrm>
            <a:off x="4276067" y="4283334"/>
            <a:ext cx="975795" cy="192878"/>
            <a:chOff x="1834639" y="1023056"/>
            <a:chExt cx="1301060" cy="257170"/>
          </a:xfrm>
        </p:grpSpPr>
        <p:sp>
          <p:nvSpPr>
            <p:cNvPr id="311" name="Rechteck 310">
              <a:extLst>
                <a:ext uri="{FF2B5EF4-FFF2-40B4-BE49-F238E27FC236}">
                  <a16:creationId xmlns:a16="http://schemas.microsoft.com/office/drawing/2014/main" id="{BC0FBD04-A0DC-5F93-838A-F216A174454C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1F5773AE-0107-D367-55C0-AEF7208767C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3" name="Rechteck 312">
              <a:extLst>
                <a:ext uri="{FF2B5EF4-FFF2-40B4-BE49-F238E27FC236}">
                  <a16:creationId xmlns:a16="http://schemas.microsoft.com/office/drawing/2014/main" id="{42C1A02F-DC17-0298-E8F6-2CB276F736BF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1C9F264A-9213-EC8A-04F1-4F4B55C966A2}"/>
              </a:ext>
            </a:extLst>
          </p:cNvPr>
          <p:cNvGrpSpPr/>
          <p:nvPr/>
        </p:nvGrpSpPr>
        <p:grpSpPr>
          <a:xfrm>
            <a:off x="5393795" y="2566231"/>
            <a:ext cx="975795" cy="192878"/>
            <a:chOff x="1834639" y="1023056"/>
            <a:chExt cx="1301060" cy="257170"/>
          </a:xfrm>
        </p:grpSpPr>
        <p:sp>
          <p:nvSpPr>
            <p:cNvPr id="315" name="Rechteck 314">
              <a:extLst>
                <a:ext uri="{FF2B5EF4-FFF2-40B4-BE49-F238E27FC236}">
                  <a16:creationId xmlns:a16="http://schemas.microsoft.com/office/drawing/2014/main" id="{DD3669B2-4E80-ADF3-53EC-F27B15495E30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6" name="Rechteck 315">
              <a:extLst>
                <a:ext uri="{FF2B5EF4-FFF2-40B4-BE49-F238E27FC236}">
                  <a16:creationId xmlns:a16="http://schemas.microsoft.com/office/drawing/2014/main" id="{38CDD7EB-F889-5B0A-7037-A653373E5E58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7" name="Rechteck 316">
              <a:extLst>
                <a:ext uri="{FF2B5EF4-FFF2-40B4-BE49-F238E27FC236}">
                  <a16:creationId xmlns:a16="http://schemas.microsoft.com/office/drawing/2014/main" id="{FEAFDDF0-A5E2-CF1D-A882-CFC409D2C851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18" name="Gruppieren 317">
            <a:extLst>
              <a:ext uri="{FF2B5EF4-FFF2-40B4-BE49-F238E27FC236}">
                <a16:creationId xmlns:a16="http://schemas.microsoft.com/office/drawing/2014/main" id="{5B74A8D8-6AC5-C7D8-E380-3044DF7EFE16}"/>
              </a:ext>
            </a:extLst>
          </p:cNvPr>
          <p:cNvGrpSpPr/>
          <p:nvPr/>
        </p:nvGrpSpPr>
        <p:grpSpPr>
          <a:xfrm>
            <a:off x="5393795" y="2852415"/>
            <a:ext cx="975795" cy="192878"/>
            <a:chOff x="1834639" y="1023056"/>
            <a:chExt cx="1301060" cy="257170"/>
          </a:xfrm>
        </p:grpSpPr>
        <p:sp>
          <p:nvSpPr>
            <p:cNvPr id="319" name="Rechteck 318">
              <a:extLst>
                <a:ext uri="{FF2B5EF4-FFF2-40B4-BE49-F238E27FC236}">
                  <a16:creationId xmlns:a16="http://schemas.microsoft.com/office/drawing/2014/main" id="{88B414E1-1F21-6982-EF3F-D0936ED1183F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0" name="Rechteck 319">
              <a:extLst>
                <a:ext uri="{FF2B5EF4-FFF2-40B4-BE49-F238E27FC236}">
                  <a16:creationId xmlns:a16="http://schemas.microsoft.com/office/drawing/2014/main" id="{1C64BFA0-0AEF-A937-90E4-DEA1950E92A5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1" name="Rechteck 320">
              <a:extLst>
                <a:ext uri="{FF2B5EF4-FFF2-40B4-BE49-F238E27FC236}">
                  <a16:creationId xmlns:a16="http://schemas.microsoft.com/office/drawing/2014/main" id="{0D65269C-7759-4BBC-3D25-EE04DD069D3D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22" name="Gruppieren 321">
            <a:extLst>
              <a:ext uri="{FF2B5EF4-FFF2-40B4-BE49-F238E27FC236}">
                <a16:creationId xmlns:a16="http://schemas.microsoft.com/office/drawing/2014/main" id="{167FC137-5E35-0111-2BD1-8E30EFF91ECB}"/>
              </a:ext>
            </a:extLst>
          </p:cNvPr>
          <p:cNvGrpSpPr/>
          <p:nvPr/>
        </p:nvGrpSpPr>
        <p:grpSpPr>
          <a:xfrm>
            <a:off x="5393795" y="3710965"/>
            <a:ext cx="975795" cy="192878"/>
            <a:chOff x="1834639" y="1023056"/>
            <a:chExt cx="1301060" cy="257170"/>
          </a:xfrm>
        </p:grpSpPr>
        <p:sp>
          <p:nvSpPr>
            <p:cNvPr id="323" name="Rechteck 322">
              <a:extLst>
                <a:ext uri="{FF2B5EF4-FFF2-40B4-BE49-F238E27FC236}">
                  <a16:creationId xmlns:a16="http://schemas.microsoft.com/office/drawing/2014/main" id="{14825952-123A-8BEF-F5A8-6C823174155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4" name="Rechteck 323">
              <a:extLst>
                <a:ext uri="{FF2B5EF4-FFF2-40B4-BE49-F238E27FC236}">
                  <a16:creationId xmlns:a16="http://schemas.microsoft.com/office/drawing/2014/main" id="{4E4DF733-2DF2-3467-3A21-A96F902082FA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5" name="Rechteck 324">
              <a:extLst>
                <a:ext uri="{FF2B5EF4-FFF2-40B4-BE49-F238E27FC236}">
                  <a16:creationId xmlns:a16="http://schemas.microsoft.com/office/drawing/2014/main" id="{0E5542C1-3127-650A-59D5-1DF12048B1B4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04EBECBC-0F6F-7D19-0A37-9FDBE61881A1}"/>
              </a:ext>
            </a:extLst>
          </p:cNvPr>
          <p:cNvGrpSpPr/>
          <p:nvPr/>
        </p:nvGrpSpPr>
        <p:grpSpPr>
          <a:xfrm>
            <a:off x="5393795" y="3997149"/>
            <a:ext cx="975795" cy="192878"/>
            <a:chOff x="1834639" y="1023056"/>
            <a:chExt cx="1301060" cy="257170"/>
          </a:xfrm>
        </p:grpSpPr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34B311FA-75DF-E62A-B5BF-F04CDA52BDEE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8" name="Rechteck 327">
              <a:extLst>
                <a:ext uri="{FF2B5EF4-FFF2-40B4-BE49-F238E27FC236}">
                  <a16:creationId xmlns:a16="http://schemas.microsoft.com/office/drawing/2014/main" id="{0BFD0B44-E4A1-F488-42F0-9E3E641BBB41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9" name="Rechteck 328">
              <a:extLst>
                <a:ext uri="{FF2B5EF4-FFF2-40B4-BE49-F238E27FC236}">
                  <a16:creationId xmlns:a16="http://schemas.microsoft.com/office/drawing/2014/main" id="{6F376528-1B02-0698-F8D9-6FAE2180D61F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30" name="Gruppieren 329">
            <a:extLst>
              <a:ext uri="{FF2B5EF4-FFF2-40B4-BE49-F238E27FC236}">
                <a16:creationId xmlns:a16="http://schemas.microsoft.com/office/drawing/2014/main" id="{DB6F5F16-0A99-A76B-637F-8050637DF097}"/>
              </a:ext>
            </a:extLst>
          </p:cNvPr>
          <p:cNvGrpSpPr/>
          <p:nvPr/>
        </p:nvGrpSpPr>
        <p:grpSpPr>
          <a:xfrm>
            <a:off x="5393795" y="4283334"/>
            <a:ext cx="975795" cy="192878"/>
            <a:chOff x="1834639" y="1023056"/>
            <a:chExt cx="1301060" cy="257170"/>
          </a:xfrm>
        </p:grpSpPr>
        <p:sp>
          <p:nvSpPr>
            <p:cNvPr id="331" name="Rechteck 330">
              <a:extLst>
                <a:ext uri="{FF2B5EF4-FFF2-40B4-BE49-F238E27FC236}">
                  <a16:creationId xmlns:a16="http://schemas.microsoft.com/office/drawing/2014/main" id="{1A1D44E7-853E-F94E-EE7E-684BA993E81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073FA8A0-AD5E-9279-DF49-3832658FE4D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3" name="Rechteck 332">
              <a:extLst>
                <a:ext uri="{FF2B5EF4-FFF2-40B4-BE49-F238E27FC236}">
                  <a16:creationId xmlns:a16="http://schemas.microsoft.com/office/drawing/2014/main" id="{F09B49C0-22F1-6CB4-6BEB-CB0B919BF41B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34" name="Gruppieren 333">
            <a:extLst>
              <a:ext uri="{FF2B5EF4-FFF2-40B4-BE49-F238E27FC236}">
                <a16:creationId xmlns:a16="http://schemas.microsoft.com/office/drawing/2014/main" id="{22DE4887-DA24-3408-88D0-B4CDB1CDEA9B}"/>
              </a:ext>
            </a:extLst>
          </p:cNvPr>
          <p:cNvGrpSpPr/>
          <p:nvPr/>
        </p:nvGrpSpPr>
        <p:grpSpPr>
          <a:xfrm>
            <a:off x="6511524" y="2566231"/>
            <a:ext cx="975795" cy="192878"/>
            <a:chOff x="1834639" y="1023056"/>
            <a:chExt cx="1301060" cy="257170"/>
          </a:xfrm>
        </p:grpSpPr>
        <p:sp>
          <p:nvSpPr>
            <p:cNvPr id="335" name="Rechteck 334">
              <a:extLst>
                <a:ext uri="{FF2B5EF4-FFF2-40B4-BE49-F238E27FC236}">
                  <a16:creationId xmlns:a16="http://schemas.microsoft.com/office/drawing/2014/main" id="{434D6141-4F06-20D3-FC7E-11108F29DE14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6" name="Rechteck 335">
              <a:extLst>
                <a:ext uri="{FF2B5EF4-FFF2-40B4-BE49-F238E27FC236}">
                  <a16:creationId xmlns:a16="http://schemas.microsoft.com/office/drawing/2014/main" id="{01C6B4A3-8AF0-6304-398D-A9EAB3D719A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7" name="Rechteck 336">
              <a:extLst>
                <a:ext uri="{FF2B5EF4-FFF2-40B4-BE49-F238E27FC236}">
                  <a16:creationId xmlns:a16="http://schemas.microsoft.com/office/drawing/2014/main" id="{E5183979-4678-B3E3-79F7-BA5C1D484F21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F3DD76D4-851F-171B-CB2C-1D585BB698F0}"/>
              </a:ext>
            </a:extLst>
          </p:cNvPr>
          <p:cNvGrpSpPr/>
          <p:nvPr/>
        </p:nvGrpSpPr>
        <p:grpSpPr>
          <a:xfrm>
            <a:off x="7629254" y="2566231"/>
            <a:ext cx="975795" cy="192878"/>
            <a:chOff x="1834639" y="1023056"/>
            <a:chExt cx="1301060" cy="257170"/>
          </a:xfrm>
        </p:grpSpPr>
        <p:sp>
          <p:nvSpPr>
            <p:cNvPr id="339" name="Rechteck 338">
              <a:extLst>
                <a:ext uri="{FF2B5EF4-FFF2-40B4-BE49-F238E27FC236}">
                  <a16:creationId xmlns:a16="http://schemas.microsoft.com/office/drawing/2014/main" id="{74D9B9C2-BABF-0845-331F-F8E4C788FD4B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0" name="Rechteck 339">
              <a:extLst>
                <a:ext uri="{FF2B5EF4-FFF2-40B4-BE49-F238E27FC236}">
                  <a16:creationId xmlns:a16="http://schemas.microsoft.com/office/drawing/2014/main" id="{2DC0B7E7-4095-9D7B-66BB-DFE95A755AE7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1" name="Rechteck 340">
              <a:extLst>
                <a:ext uri="{FF2B5EF4-FFF2-40B4-BE49-F238E27FC236}">
                  <a16:creationId xmlns:a16="http://schemas.microsoft.com/office/drawing/2014/main" id="{4BB24AA5-7A47-AC2A-7B06-75D74254CEF4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42" name="Gruppieren 341">
            <a:extLst>
              <a:ext uri="{FF2B5EF4-FFF2-40B4-BE49-F238E27FC236}">
                <a16:creationId xmlns:a16="http://schemas.microsoft.com/office/drawing/2014/main" id="{2C592397-BF64-74F1-AE38-211BDF9DF085}"/>
              </a:ext>
            </a:extLst>
          </p:cNvPr>
          <p:cNvGrpSpPr/>
          <p:nvPr/>
        </p:nvGrpSpPr>
        <p:grpSpPr>
          <a:xfrm>
            <a:off x="6511524" y="2852415"/>
            <a:ext cx="975795" cy="192878"/>
            <a:chOff x="1834639" y="1023056"/>
            <a:chExt cx="1301060" cy="257170"/>
          </a:xfrm>
        </p:grpSpPr>
        <p:sp>
          <p:nvSpPr>
            <p:cNvPr id="343" name="Rechteck 342">
              <a:extLst>
                <a:ext uri="{FF2B5EF4-FFF2-40B4-BE49-F238E27FC236}">
                  <a16:creationId xmlns:a16="http://schemas.microsoft.com/office/drawing/2014/main" id="{2C72C4AC-74EF-DA23-001C-DA2DFD3AFF7F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4" name="Rechteck 343">
              <a:extLst>
                <a:ext uri="{FF2B5EF4-FFF2-40B4-BE49-F238E27FC236}">
                  <a16:creationId xmlns:a16="http://schemas.microsoft.com/office/drawing/2014/main" id="{D1FB8299-8F6F-BFA7-4D21-2ED2A6408AC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5" name="Rechteck 344">
              <a:extLst>
                <a:ext uri="{FF2B5EF4-FFF2-40B4-BE49-F238E27FC236}">
                  <a16:creationId xmlns:a16="http://schemas.microsoft.com/office/drawing/2014/main" id="{02984091-EC45-0B79-C744-73F0B61E078A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75E51CF7-D8B4-911D-E709-1A1AA99180CF}"/>
              </a:ext>
            </a:extLst>
          </p:cNvPr>
          <p:cNvGrpSpPr/>
          <p:nvPr/>
        </p:nvGrpSpPr>
        <p:grpSpPr>
          <a:xfrm>
            <a:off x="7629254" y="2852415"/>
            <a:ext cx="975795" cy="192878"/>
            <a:chOff x="1834639" y="1023056"/>
            <a:chExt cx="1301060" cy="257170"/>
          </a:xfrm>
        </p:grpSpPr>
        <p:sp>
          <p:nvSpPr>
            <p:cNvPr id="347" name="Rechteck 346">
              <a:extLst>
                <a:ext uri="{FF2B5EF4-FFF2-40B4-BE49-F238E27FC236}">
                  <a16:creationId xmlns:a16="http://schemas.microsoft.com/office/drawing/2014/main" id="{5CB3F9A1-9AFA-73D4-C811-186457695278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Rechteck 347">
              <a:extLst>
                <a:ext uri="{FF2B5EF4-FFF2-40B4-BE49-F238E27FC236}">
                  <a16:creationId xmlns:a16="http://schemas.microsoft.com/office/drawing/2014/main" id="{EECD511B-3DF7-D2F0-7755-7D3AB97FB781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9" name="Rechteck 348">
              <a:extLst>
                <a:ext uri="{FF2B5EF4-FFF2-40B4-BE49-F238E27FC236}">
                  <a16:creationId xmlns:a16="http://schemas.microsoft.com/office/drawing/2014/main" id="{8EACFF6B-3450-3937-00C3-A34940861890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EF36CD1F-374E-5761-9617-BDC4808E3CA6}"/>
              </a:ext>
            </a:extLst>
          </p:cNvPr>
          <p:cNvGrpSpPr/>
          <p:nvPr/>
        </p:nvGrpSpPr>
        <p:grpSpPr>
          <a:xfrm>
            <a:off x="6511524" y="3997151"/>
            <a:ext cx="975795" cy="192878"/>
            <a:chOff x="1834639" y="1023056"/>
            <a:chExt cx="1301060" cy="257170"/>
          </a:xfrm>
        </p:grpSpPr>
        <p:sp>
          <p:nvSpPr>
            <p:cNvPr id="355" name="Rechteck 354">
              <a:extLst>
                <a:ext uri="{FF2B5EF4-FFF2-40B4-BE49-F238E27FC236}">
                  <a16:creationId xmlns:a16="http://schemas.microsoft.com/office/drawing/2014/main" id="{FE4ADA6A-ACF3-D1D7-D81D-AE1BB9FD1E2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6" name="Rechteck 355">
              <a:extLst>
                <a:ext uri="{FF2B5EF4-FFF2-40B4-BE49-F238E27FC236}">
                  <a16:creationId xmlns:a16="http://schemas.microsoft.com/office/drawing/2014/main" id="{2E7BCF57-A29C-06DC-E165-6F52A87DD97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7" name="Rechteck 356">
              <a:extLst>
                <a:ext uri="{FF2B5EF4-FFF2-40B4-BE49-F238E27FC236}">
                  <a16:creationId xmlns:a16="http://schemas.microsoft.com/office/drawing/2014/main" id="{255FBA6C-C7AC-C12C-A62B-2AB5562A91E2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62" name="Gruppieren 361">
            <a:extLst>
              <a:ext uri="{FF2B5EF4-FFF2-40B4-BE49-F238E27FC236}">
                <a16:creationId xmlns:a16="http://schemas.microsoft.com/office/drawing/2014/main" id="{17E1828B-8D1F-9084-4C0B-C38E8EE091E5}"/>
              </a:ext>
            </a:extLst>
          </p:cNvPr>
          <p:cNvGrpSpPr/>
          <p:nvPr/>
        </p:nvGrpSpPr>
        <p:grpSpPr>
          <a:xfrm>
            <a:off x="6511524" y="3710967"/>
            <a:ext cx="975795" cy="192878"/>
            <a:chOff x="1834639" y="1023056"/>
            <a:chExt cx="1301060" cy="257170"/>
          </a:xfrm>
        </p:grpSpPr>
        <p:sp>
          <p:nvSpPr>
            <p:cNvPr id="363" name="Rechteck 362">
              <a:extLst>
                <a:ext uri="{FF2B5EF4-FFF2-40B4-BE49-F238E27FC236}">
                  <a16:creationId xmlns:a16="http://schemas.microsoft.com/office/drawing/2014/main" id="{2DAA2B08-BAC8-36B3-3500-FE90391B36DE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4" name="Rechteck 363">
              <a:extLst>
                <a:ext uri="{FF2B5EF4-FFF2-40B4-BE49-F238E27FC236}">
                  <a16:creationId xmlns:a16="http://schemas.microsoft.com/office/drawing/2014/main" id="{CD6AFC0A-AB80-418C-915C-04C1CE3707D1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5" name="Rechteck 364">
              <a:extLst>
                <a:ext uri="{FF2B5EF4-FFF2-40B4-BE49-F238E27FC236}">
                  <a16:creationId xmlns:a16="http://schemas.microsoft.com/office/drawing/2014/main" id="{6C1E0E5F-9AB4-9F29-C3AF-32B76274F329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03961407-4E87-3C5F-A086-C32B828A8B6C}"/>
              </a:ext>
            </a:extLst>
          </p:cNvPr>
          <p:cNvGrpSpPr/>
          <p:nvPr/>
        </p:nvGrpSpPr>
        <p:grpSpPr>
          <a:xfrm>
            <a:off x="7629254" y="3710967"/>
            <a:ext cx="975795" cy="192878"/>
            <a:chOff x="1834639" y="1023056"/>
            <a:chExt cx="1301060" cy="257170"/>
          </a:xfrm>
        </p:grpSpPr>
        <p:sp>
          <p:nvSpPr>
            <p:cNvPr id="367" name="Rechteck 366">
              <a:extLst>
                <a:ext uri="{FF2B5EF4-FFF2-40B4-BE49-F238E27FC236}">
                  <a16:creationId xmlns:a16="http://schemas.microsoft.com/office/drawing/2014/main" id="{0AC38E4E-3C6D-6C9A-00CC-483BBA172D60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8" name="Rechteck 367">
              <a:extLst>
                <a:ext uri="{FF2B5EF4-FFF2-40B4-BE49-F238E27FC236}">
                  <a16:creationId xmlns:a16="http://schemas.microsoft.com/office/drawing/2014/main" id="{96089E18-1D6C-64C7-0F16-4F95BE36739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9" name="Rechteck 368">
              <a:extLst>
                <a:ext uri="{FF2B5EF4-FFF2-40B4-BE49-F238E27FC236}">
                  <a16:creationId xmlns:a16="http://schemas.microsoft.com/office/drawing/2014/main" id="{A33BB40A-FE40-9100-C08C-32C0CAD7968C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54C6AC2E-2024-BF26-DA4C-DE3E14B8E793}"/>
              </a:ext>
            </a:extLst>
          </p:cNvPr>
          <p:cNvGrpSpPr/>
          <p:nvPr/>
        </p:nvGrpSpPr>
        <p:grpSpPr>
          <a:xfrm>
            <a:off x="7629254" y="3997151"/>
            <a:ext cx="975795" cy="192878"/>
            <a:chOff x="1834639" y="1023056"/>
            <a:chExt cx="1301060" cy="257170"/>
          </a:xfrm>
        </p:grpSpPr>
        <p:sp>
          <p:nvSpPr>
            <p:cNvPr id="371" name="Rechteck 370">
              <a:extLst>
                <a:ext uri="{FF2B5EF4-FFF2-40B4-BE49-F238E27FC236}">
                  <a16:creationId xmlns:a16="http://schemas.microsoft.com/office/drawing/2014/main" id="{C0B2366E-D546-3A78-3C40-F5747982A2B7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2" name="Rechteck 371">
              <a:extLst>
                <a:ext uri="{FF2B5EF4-FFF2-40B4-BE49-F238E27FC236}">
                  <a16:creationId xmlns:a16="http://schemas.microsoft.com/office/drawing/2014/main" id="{A2C5780B-6BE6-B224-D1B3-2F7961605C8D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3" name="Rechteck 372">
              <a:extLst>
                <a:ext uri="{FF2B5EF4-FFF2-40B4-BE49-F238E27FC236}">
                  <a16:creationId xmlns:a16="http://schemas.microsoft.com/office/drawing/2014/main" id="{3D5CB5B9-A5CA-96FA-BA80-62895EE7D813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74" name="Gruppieren 373">
            <a:extLst>
              <a:ext uri="{FF2B5EF4-FFF2-40B4-BE49-F238E27FC236}">
                <a16:creationId xmlns:a16="http://schemas.microsoft.com/office/drawing/2014/main" id="{736B44AC-D00B-05F4-6E95-91E5D7123381}"/>
              </a:ext>
            </a:extLst>
          </p:cNvPr>
          <p:cNvGrpSpPr/>
          <p:nvPr/>
        </p:nvGrpSpPr>
        <p:grpSpPr>
          <a:xfrm>
            <a:off x="6511524" y="4283334"/>
            <a:ext cx="975795" cy="192878"/>
            <a:chOff x="1834639" y="1023056"/>
            <a:chExt cx="1301060" cy="257170"/>
          </a:xfrm>
        </p:grpSpPr>
        <p:sp>
          <p:nvSpPr>
            <p:cNvPr id="375" name="Rechteck 374">
              <a:extLst>
                <a:ext uri="{FF2B5EF4-FFF2-40B4-BE49-F238E27FC236}">
                  <a16:creationId xmlns:a16="http://schemas.microsoft.com/office/drawing/2014/main" id="{1F493BFF-7A48-D9D4-4576-2956EE30BC94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6" name="Rechteck 375">
              <a:extLst>
                <a:ext uri="{FF2B5EF4-FFF2-40B4-BE49-F238E27FC236}">
                  <a16:creationId xmlns:a16="http://schemas.microsoft.com/office/drawing/2014/main" id="{5E7F0099-E86F-8BB3-9B55-AC8A68E68B1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7" name="Rechteck 376">
              <a:extLst>
                <a:ext uri="{FF2B5EF4-FFF2-40B4-BE49-F238E27FC236}">
                  <a16:creationId xmlns:a16="http://schemas.microsoft.com/office/drawing/2014/main" id="{0F6ADF77-0BBA-4271-8B61-08265D721CB4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A8340755-6010-8BAA-DC07-023CF6ED5F18}"/>
              </a:ext>
            </a:extLst>
          </p:cNvPr>
          <p:cNvGrpSpPr/>
          <p:nvPr/>
        </p:nvGrpSpPr>
        <p:grpSpPr>
          <a:xfrm>
            <a:off x="7629254" y="4283334"/>
            <a:ext cx="975795" cy="192878"/>
            <a:chOff x="1834639" y="1023056"/>
            <a:chExt cx="1301060" cy="257170"/>
          </a:xfrm>
        </p:grpSpPr>
        <p:sp>
          <p:nvSpPr>
            <p:cNvPr id="379" name="Rechteck 378">
              <a:extLst>
                <a:ext uri="{FF2B5EF4-FFF2-40B4-BE49-F238E27FC236}">
                  <a16:creationId xmlns:a16="http://schemas.microsoft.com/office/drawing/2014/main" id="{0A684AFA-CFC5-D01E-0191-5A38F8A743EB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0" name="Rechteck 379">
              <a:extLst>
                <a:ext uri="{FF2B5EF4-FFF2-40B4-BE49-F238E27FC236}">
                  <a16:creationId xmlns:a16="http://schemas.microsoft.com/office/drawing/2014/main" id="{59EBA02A-A23E-47BF-8A24-BFB047AECF2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1" name="Rechteck 380">
              <a:extLst>
                <a:ext uri="{FF2B5EF4-FFF2-40B4-BE49-F238E27FC236}">
                  <a16:creationId xmlns:a16="http://schemas.microsoft.com/office/drawing/2014/main" id="{767B74AE-1D2D-A8FA-645D-690E3A6F55C0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82" name="Gruppieren 381">
            <a:extLst>
              <a:ext uri="{FF2B5EF4-FFF2-40B4-BE49-F238E27FC236}">
                <a16:creationId xmlns:a16="http://schemas.microsoft.com/office/drawing/2014/main" id="{57A27EA3-905C-BE00-C526-676F57B84407}"/>
              </a:ext>
            </a:extLst>
          </p:cNvPr>
          <p:cNvGrpSpPr/>
          <p:nvPr/>
        </p:nvGrpSpPr>
        <p:grpSpPr>
          <a:xfrm>
            <a:off x="4271167" y="3142085"/>
            <a:ext cx="975795" cy="192878"/>
            <a:chOff x="1828106" y="1027704"/>
            <a:chExt cx="1301060" cy="257170"/>
          </a:xfrm>
        </p:grpSpPr>
        <p:sp>
          <p:nvSpPr>
            <p:cNvPr id="383" name="Rechteck 382">
              <a:extLst>
                <a:ext uri="{FF2B5EF4-FFF2-40B4-BE49-F238E27FC236}">
                  <a16:creationId xmlns:a16="http://schemas.microsoft.com/office/drawing/2014/main" id="{ABA3B524-AE9A-8151-610D-1AF827627F5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4" name="Rechteck 383">
              <a:extLst>
                <a:ext uri="{FF2B5EF4-FFF2-40B4-BE49-F238E27FC236}">
                  <a16:creationId xmlns:a16="http://schemas.microsoft.com/office/drawing/2014/main" id="{1A34A9EE-C36C-D1F0-CF27-3DCFA1B16CE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Rechteck 384">
              <a:extLst>
                <a:ext uri="{FF2B5EF4-FFF2-40B4-BE49-F238E27FC236}">
                  <a16:creationId xmlns:a16="http://schemas.microsoft.com/office/drawing/2014/main" id="{F28D0E26-296B-5689-787D-20A71D157CC6}"/>
                </a:ext>
              </a:extLst>
            </p:cNvPr>
            <p:cNvSpPr/>
            <p:nvPr/>
          </p:nvSpPr>
          <p:spPr>
            <a:xfrm>
              <a:off x="1828106" y="1027704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pic>
        <p:nvPicPr>
          <p:cNvPr id="12" name="Grafik 11" descr="Teufelsgesicht mit einfarbiger Füllung mit einfarbiger Füllung">
            <a:extLst>
              <a:ext uri="{FF2B5EF4-FFF2-40B4-BE49-F238E27FC236}">
                <a16:creationId xmlns:a16="http://schemas.microsoft.com/office/drawing/2014/main" id="{B750D181-5880-93F4-CC1D-194664772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242" y="1361774"/>
            <a:ext cx="388300" cy="3883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B0F8487-3922-BCD8-B5D9-178077450ED2}"/>
              </a:ext>
            </a:extLst>
          </p:cNvPr>
          <p:cNvGrpSpPr/>
          <p:nvPr/>
        </p:nvGrpSpPr>
        <p:grpSpPr>
          <a:xfrm>
            <a:off x="6511524" y="3142085"/>
            <a:ext cx="975795" cy="192878"/>
            <a:chOff x="1828106" y="1027704"/>
            <a:chExt cx="1301060" cy="25717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86BEC2-1096-2B85-3E44-1614798F9609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1450037-9ADC-C080-D602-96FDC23E113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45F73C2-1EFC-5A99-F797-D9A37EB188A8}"/>
                </a:ext>
              </a:extLst>
            </p:cNvPr>
            <p:cNvSpPr/>
            <p:nvPr/>
          </p:nvSpPr>
          <p:spPr>
            <a:xfrm>
              <a:off x="1828106" y="1027704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2090EEA-C682-E432-F273-0B570500127D}"/>
              </a:ext>
            </a:extLst>
          </p:cNvPr>
          <p:cNvGrpSpPr/>
          <p:nvPr/>
        </p:nvGrpSpPr>
        <p:grpSpPr>
          <a:xfrm>
            <a:off x="7635857" y="3142085"/>
            <a:ext cx="975795" cy="192878"/>
            <a:chOff x="1828106" y="1027704"/>
            <a:chExt cx="1301060" cy="25717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7DD9A5C-1D33-0BD2-15BE-BBCF0A8AEACF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9D4D58A-2AD5-27EC-3E37-BBEECF5D0238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9E9F650-2DCF-159C-D374-5AC1621D6E67}"/>
                </a:ext>
              </a:extLst>
            </p:cNvPr>
            <p:cNvSpPr/>
            <p:nvPr/>
          </p:nvSpPr>
          <p:spPr>
            <a:xfrm>
              <a:off x="1828106" y="1027704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AFDBAFF2-2A32-CCFC-67F7-10648B88B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65" y="3139096"/>
            <a:ext cx="968360" cy="2222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44BF5D-B758-0E83-9A7A-873C9E35CE4A}"/>
              </a:ext>
            </a:extLst>
          </p:cNvPr>
          <p:cNvSpPr txBox="1"/>
          <p:nvPr/>
        </p:nvSpPr>
        <p:spPr>
          <a:xfrm>
            <a:off x="285857" y="1371600"/>
            <a:ext cx="2927606" cy="308610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1500" b="1" dirty="0"/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0E45C1F0-26A1-48AB-AED1-4D284BFEF1D8}"/>
              </a:ext>
            </a:extLst>
          </p:cNvPr>
          <p:cNvSpPr/>
          <p:nvPr/>
        </p:nvSpPr>
        <p:spPr>
          <a:xfrm>
            <a:off x="5508104" y="1453646"/>
            <a:ext cx="193965" cy="184458"/>
          </a:xfrm>
          <a:prstGeom prst="rect">
            <a:avLst/>
          </a:prstGeom>
          <a:solidFill>
            <a:schemeClr val="bg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F104E1E0-32E8-49B3-95DC-3045AEB36AA0}"/>
              </a:ext>
            </a:extLst>
          </p:cNvPr>
          <p:cNvSpPr/>
          <p:nvPr/>
        </p:nvSpPr>
        <p:spPr>
          <a:xfrm>
            <a:off x="3585473" y="1453646"/>
            <a:ext cx="1404047" cy="1843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</a:rPr>
              <a:t>Tag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E1E5662F-72AE-4E26-B2B4-669EBD5A5229}"/>
              </a:ext>
            </a:extLst>
          </p:cNvPr>
          <p:cNvSpPr/>
          <p:nvPr/>
        </p:nvSpPr>
        <p:spPr>
          <a:xfrm>
            <a:off x="4989519" y="1454032"/>
            <a:ext cx="518585" cy="1840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</a:rPr>
              <a:t>Index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130" name="Inhaltsplatzhalter 2">
            <a:extLst>
              <a:ext uri="{FF2B5EF4-FFF2-40B4-BE49-F238E27FC236}">
                <a16:creationId xmlns:a16="http://schemas.microsoft.com/office/drawing/2014/main" id="{D08F3AE3-850E-423A-9DD0-DC25B0F234E9}"/>
              </a:ext>
            </a:extLst>
          </p:cNvPr>
          <p:cNvSpPr txBox="1">
            <a:spLocks/>
          </p:cNvSpPr>
          <p:nvPr/>
        </p:nvSpPr>
        <p:spPr>
          <a:xfrm>
            <a:off x="3510958" y="1059582"/>
            <a:ext cx="1530218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>
                <a:solidFill>
                  <a:schemeClr val="tx1"/>
                </a:solidFill>
              </a:rPr>
              <a:t>Memory </a:t>
            </a:r>
            <a:r>
              <a:rPr lang="de-DE" sz="1050" dirty="0" err="1">
                <a:solidFill>
                  <a:schemeClr val="tx1"/>
                </a:solidFill>
              </a:rPr>
              <a:t>Address</a:t>
            </a:r>
            <a:endParaRPr lang="en-US" sz="750" dirty="0"/>
          </a:p>
        </p:txBody>
      </p:sp>
      <p:cxnSp>
        <p:nvCxnSpPr>
          <p:cNvPr id="131" name="Verbinder: gewinkelt 130">
            <a:extLst>
              <a:ext uri="{FF2B5EF4-FFF2-40B4-BE49-F238E27FC236}">
                <a16:creationId xmlns:a16="http://schemas.microsoft.com/office/drawing/2014/main" id="{5B369507-D851-4140-805C-D5908CBF18DB}"/>
              </a:ext>
            </a:extLst>
          </p:cNvPr>
          <p:cNvCxnSpPr>
            <a:cxnSpLocks/>
            <a:stCxn id="129" idx="2"/>
          </p:cNvCxnSpPr>
          <p:nvPr/>
        </p:nvCxnSpPr>
        <p:spPr>
          <a:xfrm rot="5400000">
            <a:off x="4752659" y="1649411"/>
            <a:ext cx="507461" cy="484847"/>
          </a:xfrm>
          <a:prstGeom prst="bentConnector3">
            <a:avLst>
              <a:gd name="adj1" fmla="val 5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Verbinder: gewinkelt 131">
            <a:extLst>
              <a:ext uri="{FF2B5EF4-FFF2-40B4-BE49-F238E27FC236}">
                <a16:creationId xmlns:a16="http://schemas.microsoft.com/office/drawing/2014/main" id="{5FD9BF81-AE23-4BF8-8239-86CB405EEDEB}"/>
              </a:ext>
            </a:extLst>
          </p:cNvPr>
          <p:cNvCxnSpPr>
            <a:cxnSpLocks/>
            <a:stCxn id="129" idx="2"/>
          </p:cNvCxnSpPr>
          <p:nvPr/>
        </p:nvCxnSpPr>
        <p:spPr>
          <a:xfrm rot="16200000" flipH="1">
            <a:off x="5304071" y="1582845"/>
            <a:ext cx="507461" cy="617978"/>
          </a:xfrm>
          <a:prstGeom prst="bentConnector3">
            <a:avLst>
              <a:gd name="adj1" fmla="val 5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50E89966-6B1E-4497-A5A8-954BA07A8FDE}"/>
              </a:ext>
            </a:extLst>
          </p:cNvPr>
          <p:cNvCxnSpPr>
            <a:cxnSpLocks/>
            <a:stCxn id="129" idx="2"/>
          </p:cNvCxnSpPr>
          <p:nvPr/>
        </p:nvCxnSpPr>
        <p:spPr>
          <a:xfrm rot="16200000" flipH="1">
            <a:off x="5867972" y="1018944"/>
            <a:ext cx="507461" cy="1745780"/>
          </a:xfrm>
          <a:prstGeom prst="bentConnector3">
            <a:avLst>
              <a:gd name="adj1" fmla="val 5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Verbinder: gewinkelt 133">
            <a:extLst>
              <a:ext uri="{FF2B5EF4-FFF2-40B4-BE49-F238E27FC236}">
                <a16:creationId xmlns:a16="http://schemas.microsoft.com/office/drawing/2014/main" id="{C0E52362-3D65-4907-9B75-3B4CFF943141}"/>
              </a:ext>
            </a:extLst>
          </p:cNvPr>
          <p:cNvCxnSpPr>
            <a:cxnSpLocks/>
            <a:stCxn id="129" idx="2"/>
          </p:cNvCxnSpPr>
          <p:nvPr/>
        </p:nvCxnSpPr>
        <p:spPr>
          <a:xfrm rot="16200000" flipH="1">
            <a:off x="6429252" y="457664"/>
            <a:ext cx="507461" cy="2868340"/>
          </a:xfrm>
          <a:prstGeom prst="bentConnector3">
            <a:avLst>
              <a:gd name="adj1" fmla="val 5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hteck 134">
            <a:extLst>
              <a:ext uri="{FF2B5EF4-FFF2-40B4-BE49-F238E27FC236}">
                <a16:creationId xmlns:a16="http://schemas.microsoft.com/office/drawing/2014/main" id="{9A8445F3-5F80-40DA-8AAC-69EBC0C99331}"/>
              </a:ext>
            </a:extLst>
          </p:cNvPr>
          <p:cNvSpPr/>
          <p:nvPr/>
        </p:nvSpPr>
        <p:spPr>
          <a:xfrm>
            <a:off x="3605075" y="1468983"/>
            <a:ext cx="2096994" cy="181531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FC15411-282E-4C94-93DF-4A6663D4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5664F-BA46-4292-9390-EF29FE83CEBB}" type="datetime4">
              <a:rPr lang="de-DE" smtClean="0"/>
              <a:t>16.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0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44">
            <a:extLst>
              <a:ext uri="{FF2B5EF4-FFF2-40B4-BE49-F238E27FC236}">
                <a16:creationId xmlns:a16="http://schemas.microsoft.com/office/drawing/2014/main" id="{057EBD33-B7E5-586B-3D88-4AE04917C052}"/>
              </a:ext>
            </a:extLst>
          </p:cNvPr>
          <p:cNvSpPr/>
          <p:nvPr/>
        </p:nvSpPr>
        <p:spPr>
          <a:xfrm>
            <a:off x="3605075" y="2471229"/>
            <a:ext cx="5129939" cy="2116745"/>
          </a:xfrm>
          <a:custGeom>
            <a:avLst/>
            <a:gdLst>
              <a:gd name="connsiteX0" fmla="*/ 0 w 5244144"/>
              <a:gd name="connsiteY0" fmla="*/ 0 h 2716619"/>
              <a:gd name="connsiteX1" fmla="*/ 5244144 w 5244144"/>
              <a:gd name="connsiteY1" fmla="*/ 0 h 2716619"/>
              <a:gd name="connsiteX2" fmla="*/ 5244144 w 5244144"/>
              <a:gd name="connsiteY2" fmla="*/ 2716619 h 2716619"/>
              <a:gd name="connsiteX3" fmla="*/ 0 w 5244144"/>
              <a:gd name="connsiteY3" fmla="*/ 2716619 h 2716619"/>
              <a:gd name="connsiteX4" fmla="*/ 0 w 5244144"/>
              <a:gd name="connsiteY4" fmla="*/ 0 h 2716619"/>
              <a:gd name="connsiteX0" fmla="*/ 5151 w 5249295"/>
              <a:gd name="connsiteY0" fmla="*/ 0 h 2716619"/>
              <a:gd name="connsiteX1" fmla="*/ 5249295 w 5249295"/>
              <a:gd name="connsiteY1" fmla="*/ 0 h 2716619"/>
              <a:gd name="connsiteX2" fmla="*/ 5249295 w 5249295"/>
              <a:gd name="connsiteY2" fmla="*/ 2716619 h 2716619"/>
              <a:gd name="connsiteX3" fmla="*/ 5151 w 5249295"/>
              <a:gd name="connsiteY3" fmla="*/ 2716619 h 2716619"/>
              <a:gd name="connsiteX4" fmla="*/ 0 w 5249295"/>
              <a:gd name="connsiteY4" fmla="*/ 287263 h 2716619"/>
              <a:gd name="connsiteX5" fmla="*/ 5151 w 5249295"/>
              <a:gd name="connsiteY5" fmla="*/ 0 h 271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9295" h="2716619">
                <a:moveTo>
                  <a:pt x="5151" y="0"/>
                </a:moveTo>
                <a:lnTo>
                  <a:pt x="5249295" y="0"/>
                </a:lnTo>
                <a:lnTo>
                  <a:pt x="5249295" y="2716619"/>
                </a:lnTo>
                <a:lnTo>
                  <a:pt x="5151" y="2716619"/>
                </a:lnTo>
                <a:lnTo>
                  <a:pt x="0" y="287263"/>
                </a:lnTo>
                <a:lnTo>
                  <a:pt x="5151" y="0"/>
                </a:lnTo>
                <a:close/>
              </a:path>
            </a:pathLst>
          </a:cu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E06EE3BE-01E5-4944-B8EC-9948787781C1}"/>
              </a:ext>
            </a:extLst>
          </p:cNvPr>
          <p:cNvSpPr/>
          <p:nvPr/>
        </p:nvSpPr>
        <p:spPr>
          <a:xfrm>
            <a:off x="5342992" y="3104279"/>
            <a:ext cx="1073660" cy="259562"/>
          </a:xfrm>
          <a:prstGeom prst="rect">
            <a:avLst/>
          </a:prstGeom>
          <a:solidFill>
            <a:srgbClr val="FFC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16BACE15-3270-4687-9FDA-4037C456EF7B}"/>
              </a:ext>
            </a:extLst>
          </p:cNvPr>
          <p:cNvSpPr/>
          <p:nvPr/>
        </p:nvSpPr>
        <p:spPr>
          <a:xfrm>
            <a:off x="6453013" y="3959891"/>
            <a:ext cx="1073660" cy="259562"/>
          </a:xfrm>
          <a:prstGeom prst="rect">
            <a:avLst/>
          </a:prstGeom>
          <a:solidFill>
            <a:srgbClr val="FFC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93AB56D9-253D-4742-BBBF-FAC42C00C24A}"/>
              </a:ext>
            </a:extLst>
          </p:cNvPr>
          <p:cNvSpPr/>
          <p:nvPr/>
        </p:nvSpPr>
        <p:spPr>
          <a:xfrm>
            <a:off x="7572360" y="2534264"/>
            <a:ext cx="1073660" cy="259562"/>
          </a:xfrm>
          <a:prstGeom prst="rect">
            <a:avLst/>
          </a:prstGeom>
          <a:solidFill>
            <a:srgbClr val="FFC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DB1DBD33-2F4E-489D-A676-21F62F287129}"/>
              </a:ext>
            </a:extLst>
          </p:cNvPr>
          <p:cNvSpPr/>
          <p:nvPr/>
        </p:nvSpPr>
        <p:spPr>
          <a:xfrm>
            <a:off x="4224401" y="2535598"/>
            <a:ext cx="1073660" cy="259562"/>
          </a:xfrm>
          <a:prstGeom prst="rect">
            <a:avLst/>
          </a:prstGeom>
          <a:solidFill>
            <a:srgbClr val="FFC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F894713-90E6-8D35-18C3-AB6BFBAFE064}"/>
              </a:ext>
            </a:extLst>
          </p:cNvPr>
          <p:cNvGrpSpPr/>
          <p:nvPr/>
        </p:nvGrpSpPr>
        <p:grpSpPr>
          <a:xfrm>
            <a:off x="5402372" y="3135909"/>
            <a:ext cx="975795" cy="192878"/>
            <a:chOff x="1834639" y="1023056"/>
            <a:chExt cx="1301060" cy="25717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E742A1C-6CB3-2B6D-CB7C-55D443130032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B6EF1D9-3823-4547-36E2-9A3DFD028F7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47E2983-EFD6-6509-B19C-3362D9DD5BD6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F92E11A-1979-75BE-4A85-7FDEAF13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Hardware Constraints for Cryptography – Cache 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48505953-5D81-2F1C-0708-D226DD9FAE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258" y="1042663"/>
                <a:ext cx="7560000" cy="3672408"/>
              </a:xfrm>
            </p:spPr>
            <p:txBody>
              <a:bodyPr/>
              <a:lstStyle/>
              <a:p>
                <a:r>
                  <a:rPr lang="en-US" dirty="0"/>
                  <a:t>Cache randomization</a:t>
                </a:r>
              </a:p>
              <a:p>
                <a:pPr lvl="1"/>
                <a:r>
                  <a:rPr lang="en-US" sz="1350" dirty="0"/>
                  <a:t>Prevents efficiently</a:t>
                </a:r>
                <a:br>
                  <a:rPr lang="en-US" sz="1350" dirty="0"/>
                </a:br>
                <a:r>
                  <a:rPr lang="en-US" sz="1350" dirty="0"/>
                  <a:t>Prime + Probe attacks</a:t>
                </a:r>
              </a:p>
              <a:p>
                <a:pPr lvl="1"/>
                <a:r>
                  <a:rPr lang="en-US" sz="1350" dirty="0"/>
                  <a:t>Index is </a:t>
                </a:r>
                <a:r>
                  <a:rPr lang="en-US" sz="1350" dirty="0" err="1"/>
                  <a:t>pseudorandomly</a:t>
                </a:r>
                <a:r>
                  <a:rPr lang="en-US" sz="1350" dirty="0"/>
                  <a:t> </a:t>
                </a:r>
                <a:br>
                  <a:rPr lang="en-US" sz="1350" dirty="0"/>
                </a:br>
                <a:r>
                  <a:rPr lang="en-US" sz="1350" dirty="0"/>
                  <a:t>generated from the address</a:t>
                </a:r>
              </a:p>
              <a:p>
                <a:pPr lvl="1"/>
                <a:r>
                  <a:rPr lang="en-US" sz="1350" dirty="0"/>
                  <a:t>Data is placed in one of the </a:t>
                </a:r>
                <a:br>
                  <a:rPr lang="en-US" sz="1350" dirty="0"/>
                </a:br>
                <a:r>
                  <a:rPr lang="en-US" sz="1350" dirty="0"/>
                  <a:t>candidate entries</a:t>
                </a:r>
              </a:p>
              <a:p>
                <a:pPr lvl="1"/>
                <a:r>
                  <a:rPr lang="en-US" sz="1350" dirty="0"/>
                  <a:t>Latest architectural proposal</a:t>
                </a:r>
                <a:r>
                  <a:rPr lang="en-US" sz="1350" i="1" dirty="0"/>
                  <a:t>:</a:t>
                </a:r>
                <a:br>
                  <a:rPr lang="en-US" sz="1350" i="1" dirty="0"/>
                </a:br>
                <a:r>
                  <a:rPr lang="en-US" sz="1350" i="1" dirty="0" err="1"/>
                  <a:t>ClepsydraCache</a:t>
                </a:r>
                <a:r>
                  <a:rPr lang="en-US" sz="1350" dirty="0"/>
                  <a:t> [TNF+23]</a:t>
                </a:r>
              </a:p>
              <a:p>
                <a:br>
                  <a:rPr lang="en-US" dirty="0"/>
                </a:br>
                <a:r>
                  <a:rPr lang="en-US" dirty="0"/>
                  <a:t>What do we use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48505953-5D81-2F1C-0708-D226DD9FA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258" y="1042663"/>
                <a:ext cx="7560000" cy="3672408"/>
              </a:xfrm>
              <a:blipFill>
                <a:blip r:embed="rId3"/>
                <a:stretch>
                  <a:fillRect l="-323" t="-3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3DDC55-F382-1E43-C0BD-B273F357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7414D-CDB4-2812-90AB-A59743D5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A37877F-6022-44FF-B34A-E9D88D447CA6}" type="slidenum">
              <a:rPr lang="en-US" smtClean="0"/>
              <a:pPr algn="ctr"/>
              <a:t>38</a:t>
            </a:fld>
            <a:endParaRPr lang="en-US" dirty="0"/>
          </a:p>
        </p:txBody>
      </p:sp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6C9C7CE9-ABF7-B294-589A-9204D6664298}"/>
              </a:ext>
            </a:extLst>
          </p:cNvPr>
          <p:cNvSpPr txBox="1">
            <a:spLocks/>
          </p:cNvSpPr>
          <p:nvPr/>
        </p:nvSpPr>
        <p:spPr>
          <a:xfrm>
            <a:off x="3667797" y="2534264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0</a:t>
            </a:r>
          </a:p>
          <a:p>
            <a:pPr algn="r"/>
            <a:endParaRPr lang="en-US" sz="750" dirty="0"/>
          </a:p>
        </p:txBody>
      </p:sp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C9630803-4AE2-878E-91F0-241F798AF5C6}"/>
              </a:ext>
            </a:extLst>
          </p:cNvPr>
          <p:cNvSpPr txBox="1">
            <a:spLocks/>
          </p:cNvSpPr>
          <p:nvPr/>
        </p:nvSpPr>
        <p:spPr>
          <a:xfrm>
            <a:off x="3667797" y="2821017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</a:t>
            </a:r>
          </a:p>
          <a:p>
            <a:pPr algn="r"/>
            <a:endParaRPr lang="en-US" sz="750" dirty="0"/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D7E0430F-6C31-97D0-7545-5D4E2F2FFD4F}"/>
              </a:ext>
            </a:extLst>
          </p:cNvPr>
          <p:cNvSpPr txBox="1">
            <a:spLocks/>
          </p:cNvSpPr>
          <p:nvPr/>
        </p:nvSpPr>
        <p:spPr>
          <a:xfrm>
            <a:off x="3667797" y="3107770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2</a:t>
            </a:r>
          </a:p>
          <a:p>
            <a:pPr algn="r"/>
            <a:endParaRPr lang="en-US" sz="750" dirty="0"/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346211C4-7473-1843-EF27-639B0C81811D}"/>
              </a:ext>
            </a:extLst>
          </p:cNvPr>
          <p:cNvSpPr txBox="1">
            <a:spLocks/>
          </p:cNvSpPr>
          <p:nvPr/>
        </p:nvSpPr>
        <p:spPr>
          <a:xfrm>
            <a:off x="3667797" y="3681275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1021</a:t>
            </a:r>
          </a:p>
          <a:p>
            <a:pPr algn="r"/>
            <a:endParaRPr lang="en-US" sz="750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BDA6E7AD-6E64-4B87-0683-30BD8436CDAD}"/>
              </a:ext>
            </a:extLst>
          </p:cNvPr>
          <p:cNvSpPr txBox="1">
            <a:spLocks/>
          </p:cNvSpPr>
          <p:nvPr/>
        </p:nvSpPr>
        <p:spPr>
          <a:xfrm>
            <a:off x="3667797" y="3968028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1022</a:t>
            </a:r>
          </a:p>
          <a:p>
            <a:pPr algn="r"/>
            <a:endParaRPr lang="en-US" sz="750" dirty="0"/>
          </a:p>
        </p:txBody>
      </p:sp>
      <p:sp>
        <p:nvSpPr>
          <p:cNvPr id="48" name="Inhaltsplatzhalter 2">
            <a:extLst>
              <a:ext uri="{FF2B5EF4-FFF2-40B4-BE49-F238E27FC236}">
                <a16:creationId xmlns:a16="http://schemas.microsoft.com/office/drawing/2014/main" id="{90892E65-74D8-2159-B9AB-2521E6A52490}"/>
              </a:ext>
            </a:extLst>
          </p:cNvPr>
          <p:cNvSpPr txBox="1">
            <a:spLocks/>
          </p:cNvSpPr>
          <p:nvPr/>
        </p:nvSpPr>
        <p:spPr>
          <a:xfrm>
            <a:off x="3667797" y="4254781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/>
                </a:solidFill>
              </a:rPr>
              <a:t>1023</a:t>
            </a:r>
          </a:p>
          <a:p>
            <a:pPr algn="r"/>
            <a:endParaRPr lang="en-US" sz="750" dirty="0"/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8DC1B5EE-6194-3170-BA7C-EB7D53C81302}"/>
              </a:ext>
            </a:extLst>
          </p:cNvPr>
          <p:cNvSpPr txBox="1">
            <a:spLocks/>
          </p:cNvSpPr>
          <p:nvPr/>
        </p:nvSpPr>
        <p:spPr>
          <a:xfrm>
            <a:off x="3709323" y="2145565"/>
            <a:ext cx="551431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50" dirty="0">
                <a:solidFill>
                  <a:schemeClr val="tx1"/>
                </a:solidFill>
              </a:rPr>
              <a:t>Index</a:t>
            </a:r>
            <a:endParaRPr lang="en-US" sz="750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64E56F9B-CFF9-F11A-7955-65D5D728E8F6}"/>
              </a:ext>
            </a:extLst>
          </p:cNvPr>
          <p:cNvSpPr txBox="1">
            <a:spLocks/>
          </p:cNvSpPr>
          <p:nvPr/>
        </p:nvSpPr>
        <p:spPr>
          <a:xfrm>
            <a:off x="4276068" y="2145565"/>
            <a:ext cx="975794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0</a:t>
            </a:r>
            <a:endParaRPr lang="en-US" sz="750" dirty="0"/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4F8513A9-5C93-7354-C0A5-1FEF2092F066}"/>
              </a:ext>
            </a:extLst>
          </p:cNvPr>
          <p:cNvSpPr txBox="1">
            <a:spLocks/>
          </p:cNvSpPr>
          <p:nvPr/>
        </p:nvSpPr>
        <p:spPr>
          <a:xfrm>
            <a:off x="5378893" y="2145565"/>
            <a:ext cx="975794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1</a:t>
            </a:r>
            <a:endParaRPr lang="en-US" sz="750" dirty="0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4BB2F45A-2A1E-529A-3F08-6EFE23782C81}"/>
              </a:ext>
            </a:extLst>
          </p:cNvPr>
          <p:cNvSpPr txBox="1">
            <a:spLocks/>
          </p:cNvSpPr>
          <p:nvPr/>
        </p:nvSpPr>
        <p:spPr>
          <a:xfrm>
            <a:off x="6500429" y="2145565"/>
            <a:ext cx="98832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2</a:t>
            </a:r>
            <a:endParaRPr lang="en-US" sz="750" dirty="0"/>
          </a:p>
        </p:txBody>
      </p:sp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85A00D2F-AE03-BFE2-8D0B-D22BFF4D7F53}"/>
              </a:ext>
            </a:extLst>
          </p:cNvPr>
          <p:cNvSpPr txBox="1">
            <a:spLocks/>
          </p:cNvSpPr>
          <p:nvPr/>
        </p:nvSpPr>
        <p:spPr>
          <a:xfrm>
            <a:off x="7631704" y="2145565"/>
            <a:ext cx="9708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>
                <a:solidFill>
                  <a:schemeClr val="tx1"/>
                </a:solidFill>
              </a:rPr>
              <a:t>Way 3</a:t>
            </a:r>
            <a:endParaRPr lang="en-US" sz="750" dirty="0"/>
          </a:p>
        </p:txBody>
      </p:sp>
      <p:sp>
        <p:nvSpPr>
          <p:cNvPr id="198" name="Inhaltsplatzhalter 2">
            <a:extLst>
              <a:ext uri="{FF2B5EF4-FFF2-40B4-BE49-F238E27FC236}">
                <a16:creationId xmlns:a16="http://schemas.microsoft.com/office/drawing/2014/main" id="{4F9C2EC8-97B9-C0FA-73F2-35144C506AC2}"/>
              </a:ext>
            </a:extLst>
          </p:cNvPr>
          <p:cNvSpPr txBox="1">
            <a:spLocks/>
          </p:cNvSpPr>
          <p:nvPr/>
        </p:nvSpPr>
        <p:spPr>
          <a:xfrm>
            <a:off x="4251362" y="3396439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sp>
        <p:nvSpPr>
          <p:cNvPr id="199" name="Inhaltsplatzhalter 2">
            <a:extLst>
              <a:ext uri="{FF2B5EF4-FFF2-40B4-BE49-F238E27FC236}">
                <a16:creationId xmlns:a16="http://schemas.microsoft.com/office/drawing/2014/main" id="{0AAA6029-5C19-EF5D-2E8A-873D9937E711}"/>
              </a:ext>
            </a:extLst>
          </p:cNvPr>
          <p:cNvSpPr txBox="1">
            <a:spLocks/>
          </p:cNvSpPr>
          <p:nvPr/>
        </p:nvSpPr>
        <p:spPr>
          <a:xfrm>
            <a:off x="5350952" y="3403243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sp>
        <p:nvSpPr>
          <p:cNvPr id="200" name="Inhaltsplatzhalter 2">
            <a:extLst>
              <a:ext uri="{FF2B5EF4-FFF2-40B4-BE49-F238E27FC236}">
                <a16:creationId xmlns:a16="http://schemas.microsoft.com/office/drawing/2014/main" id="{7C1DE18C-6BC0-BD10-74D5-226D73E42DD5}"/>
              </a:ext>
            </a:extLst>
          </p:cNvPr>
          <p:cNvSpPr txBox="1">
            <a:spLocks/>
          </p:cNvSpPr>
          <p:nvPr/>
        </p:nvSpPr>
        <p:spPr>
          <a:xfrm>
            <a:off x="6485813" y="3403243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sp>
        <p:nvSpPr>
          <p:cNvPr id="201" name="Inhaltsplatzhalter 2">
            <a:extLst>
              <a:ext uri="{FF2B5EF4-FFF2-40B4-BE49-F238E27FC236}">
                <a16:creationId xmlns:a16="http://schemas.microsoft.com/office/drawing/2014/main" id="{E0F01D4D-DDF4-F376-9BF7-64FB33F4A084}"/>
              </a:ext>
            </a:extLst>
          </p:cNvPr>
          <p:cNvSpPr txBox="1">
            <a:spLocks/>
          </p:cNvSpPr>
          <p:nvPr/>
        </p:nvSpPr>
        <p:spPr>
          <a:xfrm>
            <a:off x="7635857" y="3396439"/>
            <a:ext cx="975795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algn="r"/>
            <a:endParaRPr lang="en-US" sz="1125" dirty="0"/>
          </a:p>
        </p:txBody>
      </p: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EF4B8102-359F-CB5A-A339-3071B7E5BDBE}"/>
              </a:ext>
            </a:extLst>
          </p:cNvPr>
          <p:cNvGrpSpPr/>
          <p:nvPr/>
        </p:nvGrpSpPr>
        <p:grpSpPr>
          <a:xfrm>
            <a:off x="4276067" y="2566231"/>
            <a:ext cx="975795" cy="192878"/>
            <a:chOff x="1834639" y="1023056"/>
            <a:chExt cx="1301060" cy="257170"/>
          </a:xfrm>
        </p:grpSpPr>
        <p:sp>
          <p:nvSpPr>
            <p:cNvPr id="203" name="Rechteck 202">
              <a:extLst>
                <a:ext uri="{FF2B5EF4-FFF2-40B4-BE49-F238E27FC236}">
                  <a16:creationId xmlns:a16="http://schemas.microsoft.com/office/drawing/2014/main" id="{2CB4A304-6D75-D8A8-AA3B-704788F06226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8BEF598-DE85-2D05-A703-4C0538A8D6DC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5CBAB227-3EDA-D13A-828A-1EE613F9AB2B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D7CFC76A-DEEA-F0C6-78EB-70DCAE2C98C1}"/>
              </a:ext>
            </a:extLst>
          </p:cNvPr>
          <p:cNvGrpSpPr/>
          <p:nvPr/>
        </p:nvGrpSpPr>
        <p:grpSpPr>
          <a:xfrm>
            <a:off x="5402651" y="3136659"/>
            <a:ext cx="977760" cy="193232"/>
            <a:chOff x="1836103" y="1020877"/>
            <a:chExt cx="1303680" cy="257642"/>
          </a:xfrm>
        </p:grpSpPr>
        <p:sp>
          <p:nvSpPr>
            <p:cNvPr id="239" name="Rechteck 238">
              <a:extLst>
                <a:ext uri="{FF2B5EF4-FFF2-40B4-BE49-F238E27FC236}">
                  <a16:creationId xmlns:a16="http://schemas.microsoft.com/office/drawing/2014/main" id="{09A83B60-DAF3-5C1D-6C3B-BC18C2579482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1F06BD52-BC68-7400-3BCE-AD3CD91DA087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8B0C19D5-78DE-6352-E8FE-3162642766A3}"/>
                </a:ext>
              </a:extLst>
            </p:cNvPr>
            <p:cNvSpPr/>
            <p:nvPr/>
          </p:nvSpPr>
          <p:spPr>
            <a:xfrm>
              <a:off x="1838723" y="1020877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298" name="Gruppieren 297">
            <a:extLst>
              <a:ext uri="{FF2B5EF4-FFF2-40B4-BE49-F238E27FC236}">
                <a16:creationId xmlns:a16="http://schemas.microsoft.com/office/drawing/2014/main" id="{0B5855F7-DB48-E140-6D42-D6447302FB0C}"/>
              </a:ext>
            </a:extLst>
          </p:cNvPr>
          <p:cNvGrpSpPr/>
          <p:nvPr/>
        </p:nvGrpSpPr>
        <p:grpSpPr>
          <a:xfrm>
            <a:off x="4276067" y="2852415"/>
            <a:ext cx="975795" cy="192878"/>
            <a:chOff x="1834639" y="1023056"/>
            <a:chExt cx="1301060" cy="257170"/>
          </a:xfrm>
        </p:grpSpPr>
        <p:sp>
          <p:nvSpPr>
            <p:cNvPr id="299" name="Rechteck 298">
              <a:extLst>
                <a:ext uri="{FF2B5EF4-FFF2-40B4-BE49-F238E27FC236}">
                  <a16:creationId xmlns:a16="http://schemas.microsoft.com/office/drawing/2014/main" id="{476588C1-1968-3EF6-F781-373C67C8F48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0" name="Rechteck 299">
              <a:extLst>
                <a:ext uri="{FF2B5EF4-FFF2-40B4-BE49-F238E27FC236}">
                  <a16:creationId xmlns:a16="http://schemas.microsoft.com/office/drawing/2014/main" id="{8ADD03CA-BD2C-DE47-4654-CF5574137BD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1" name="Rechteck 300">
              <a:extLst>
                <a:ext uri="{FF2B5EF4-FFF2-40B4-BE49-F238E27FC236}">
                  <a16:creationId xmlns:a16="http://schemas.microsoft.com/office/drawing/2014/main" id="{8571B8F3-B582-AE68-546C-3662B2DF3DF8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813102D9-E253-B0D5-D95E-B0DA4ABD191F}"/>
              </a:ext>
            </a:extLst>
          </p:cNvPr>
          <p:cNvGrpSpPr/>
          <p:nvPr/>
        </p:nvGrpSpPr>
        <p:grpSpPr>
          <a:xfrm>
            <a:off x="4276067" y="3710966"/>
            <a:ext cx="975795" cy="192878"/>
            <a:chOff x="1834639" y="1023056"/>
            <a:chExt cx="1301060" cy="257170"/>
          </a:xfrm>
        </p:grpSpPr>
        <p:sp>
          <p:nvSpPr>
            <p:cNvPr id="303" name="Rechteck 302">
              <a:extLst>
                <a:ext uri="{FF2B5EF4-FFF2-40B4-BE49-F238E27FC236}">
                  <a16:creationId xmlns:a16="http://schemas.microsoft.com/office/drawing/2014/main" id="{EE3B7D06-6221-D2C8-B389-2C3A67FB679C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4" name="Rechteck 303">
              <a:extLst>
                <a:ext uri="{FF2B5EF4-FFF2-40B4-BE49-F238E27FC236}">
                  <a16:creationId xmlns:a16="http://schemas.microsoft.com/office/drawing/2014/main" id="{DE725250-3261-3263-6A05-3BB5F5BA2528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5" name="Rechteck 304">
              <a:extLst>
                <a:ext uri="{FF2B5EF4-FFF2-40B4-BE49-F238E27FC236}">
                  <a16:creationId xmlns:a16="http://schemas.microsoft.com/office/drawing/2014/main" id="{764A0A77-0DEE-2901-55DD-C28C7301EA83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06" name="Gruppieren 305">
            <a:extLst>
              <a:ext uri="{FF2B5EF4-FFF2-40B4-BE49-F238E27FC236}">
                <a16:creationId xmlns:a16="http://schemas.microsoft.com/office/drawing/2014/main" id="{9D8D8BAF-26B7-6D62-1C6B-E06EEF99AA99}"/>
              </a:ext>
            </a:extLst>
          </p:cNvPr>
          <p:cNvGrpSpPr/>
          <p:nvPr/>
        </p:nvGrpSpPr>
        <p:grpSpPr>
          <a:xfrm>
            <a:off x="4276067" y="3997149"/>
            <a:ext cx="975795" cy="192878"/>
            <a:chOff x="1834639" y="1023056"/>
            <a:chExt cx="1301060" cy="257170"/>
          </a:xfrm>
        </p:grpSpPr>
        <p:sp>
          <p:nvSpPr>
            <p:cNvPr id="307" name="Rechteck 306">
              <a:extLst>
                <a:ext uri="{FF2B5EF4-FFF2-40B4-BE49-F238E27FC236}">
                  <a16:creationId xmlns:a16="http://schemas.microsoft.com/office/drawing/2014/main" id="{6BD3E712-950D-462F-D3C2-8567F8BEC56D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8" name="Rechteck 307">
              <a:extLst>
                <a:ext uri="{FF2B5EF4-FFF2-40B4-BE49-F238E27FC236}">
                  <a16:creationId xmlns:a16="http://schemas.microsoft.com/office/drawing/2014/main" id="{0DC293CF-DC6A-EA87-E043-9E7792EB9C92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09" name="Rechteck 308">
              <a:extLst>
                <a:ext uri="{FF2B5EF4-FFF2-40B4-BE49-F238E27FC236}">
                  <a16:creationId xmlns:a16="http://schemas.microsoft.com/office/drawing/2014/main" id="{1422CE4A-AE4B-2CD5-E6C4-F8C63B99CA17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10" name="Gruppieren 309">
            <a:extLst>
              <a:ext uri="{FF2B5EF4-FFF2-40B4-BE49-F238E27FC236}">
                <a16:creationId xmlns:a16="http://schemas.microsoft.com/office/drawing/2014/main" id="{F54A7C72-868D-0BE7-F944-5F9F552DE1AB}"/>
              </a:ext>
            </a:extLst>
          </p:cNvPr>
          <p:cNvGrpSpPr/>
          <p:nvPr/>
        </p:nvGrpSpPr>
        <p:grpSpPr>
          <a:xfrm>
            <a:off x="4276067" y="4283334"/>
            <a:ext cx="975795" cy="192878"/>
            <a:chOff x="1834639" y="1023056"/>
            <a:chExt cx="1301060" cy="257170"/>
          </a:xfrm>
        </p:grpSpPr>
        <p:sp>
          <p:nvSpPr>
            <p:cNvPr id="311" name="Rechteck 310">
              <a:extLst>
                <a:ext uri="{FF2B5EF4-FFF2-40B4-BE49-F238E27FC236}">
                  <a16:creationId xmlns:a16="http://schemas.microsoft.com/office/drawing/2014/main" id="{BC0FBD04-A0DC-5F93-838A-F216A174454C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1F5773AE-0107-D367-55C0-AEF7208767C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3" name="Rechteck 312">
              <a:extLst>
                <a:ext uri="{FF2B5EF4-FFF2-40B4-BE49-F238E27FC236}">
                  <a16:creationId xmlns:a16="http://schemas.microsoft.com/office/drawing/2014/main" id="{42C1A02F-DC17-0298-E8F6-2CB276F736BF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1C9F264A-9213-EC8A-04F1-4F4B55C966A2}"/>
              </a:ext>
            </a:extLst>
          </p:cNvPr>
          <p:cNvGrpSpPr/>
          <p:nvPr/>
        </p:nvGrpSpPr>
        <p:grpSpPr>
          <a:xfrm>
            <a:off x="5393795" y="2566231"/>
            <a:ext cx="975795" cy="192878"/>
            <a:chOff x="1834639" y="1023056"/>
            <a:chExt cx="1301060" cy="257170"/>
          </a:xfrm>
        </p:grpSpPr>
        <p:sp>
          <p:nvSpPr>
            <p:cNvPr id="315" name="Rechteck 314">
              <a:extLst>
                <a:ext uri="{FF2B5EF4-FFF2-40B4-BE49-F238E27FC236}">
                  <a16:creationId xmlns:a16="http://schemas.microsoft.com/office/drawing/2014/main" id="{DD3669B2-4E80-ADF3-53EC-F27B15495E30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6" name="Rechteck 315">
              <a:extLst>
                <a:ext uri="{FF2B5EF4-FFF2-40B4-BE49-F238E27FC236}">
                  <a16:creationId xmlns:a16="http://schemas.microsoft.com/office/drawing/2014/main" id="{38CDD7EB-F889-5B0A-7037-A653373E5E58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17" name="Rechteck 316">
              <a:extLst>
                <a:ext uri="{FF2B5EF4-FFF2-40B4-BE49-F238E27FC236}">
                  <a16:creationId xmlns:a16="http://schemas.microsoft.com/office/drawing/2014/main" id="{FEAFDDF0-A5E2-CF1D-A882-CFC409D2C851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18" name="Gruppieren 317">
            <a:extLst>
              <a:ext uri="{FF2B5EF4-FFF2-40B4-BE49-F238E27FC236}">
                <a16:creationId xmlns:a16="http://schemas.microsoft.com/office/drawing/2014/main" id="{5B74A8D8-6AC5-C7D8-E380-3044DF7EFE16}"/>
              </a:ext>
            </a:extLst>
          </p:cNvPr>
          <p:cNvGrpSpPr/>
          <p:nvPr/>
        </p:nvGrpSpPr>
        <p:grpSpPr>
          <a:xfrm>
            <a:off x="5393795" y="2852415"/>
            <a:ext cx="975795" cy="192878"/>
            <a:chOff x="1834639" y="1023056"/>
            <a:chExt cx="1301060" cy="257170"/>
          </a:xfrm>
        </p:grpSpPr>
        <p:sp>
          <p:nvSpPr>
            <p:cNvPr id="319" name="Rechteck 318">
              <a:extLst>
                <a:ext uri="{FF2B5EF4-FFF2-40B4-BE49-F238E27FC236}">
                  <a16:creationId xmlns:a16="http://schemas.microsoft.com/office/drawing/2014/main" id="{88B414E1-1F21-6982-EF3F-D0936ED1183F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0" name="Rechteck 319">
              <a:extLst>
                <a:ext uri="{FF2B5EF4-FFF2-40B4-BE49-F238E27FC236}">
                  <a16:creationId xmlns:a16="http://schemas.microsoft.com/office/drawing/2014/main" id="{1C64BFA0-0AEF-A937-90E4-DEA1950E92A5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1" name="Rechteck 320">
              <a:extLst>
                <a:ext uri="{FF2B5EF4-FFF2-40B4-BE49-F238E27FC236}">
                  <a16:creationId xmlns:a16="http://schemas.microsoft.com/office/drawing/2014/main" id="{0D65269C-7759-4BBC-3D25-EE04DD069D3D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22" name="Gruppieren 321">
            <a:extLst>
              <a:ext uri="{FF2B5EF4-FFF2-40B4-BE49-F238E27FC236}">
                <a16:creationId xmlns:a16="http://schemas.microsoft.com/office/drawing/2014/main" id="{167FC137-5E35-0111-2BD1-8E30EFF91ECB}"/>
              </a:ext>
            </a:extLst>
          </p:cNvPr>
          <p:cNvGrpSpPr/>
          <p:nvPr/>
        </p:nvGrpSpPr>
        <p:grpSpPr>
          <a:xfrm>
            <a:off x="5393795" y="3710965"/>
            <a:ext cx="975795" cy="192878"/>
            <a:chOff x="1834639" y="1023056"/>
            <a:chExt cx="1301060" cy="257170"/>
          </a:xfrm>
        </p:grpSpPr>
        <p:sp>
          <p:nvSpPr>
            <p:cNvPr id="323" name="Rechteck 322">
              <a:extLst>
                <a:ext uri="{FF2B5EF4-FFF2-40B4-BE49-F238E27FC236}">
                  <a16:creationId xmlns:a16="http://schemas.microsoft.com/office/drawing/2014/main" id="{14825952-123A-8BEF-F5A8-6C823174155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4" name="Rechteck 323">
              <a:extLst>
                <a:ext uri="{FF2B5EF4-FFF2-40B4-BE49-F238E27FC236}">
                  <a16:creationId xmlns:a16="http://schemas.microsoft.com/office/drawing/2014/main" id="{4E4DF733-2DF2-3467-3A21-A96F902082FA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5" name="Rechteck 324">
              <a:extLst>
                <a:ext uri="{FF2B5EF4-FFF2-40B4-BE49-F238E27FC236}">
                  <a16:creationId xmlns:a16="http://schemas.microsoft.com/office/drawing/2014/main" id="{0E5542C1-3127-650A-59D5-1DF12048B1B4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04EBECBC-0F6F-7D19-0A37-9FDBE61881A1}"/>
              </a:ext>
            </a:extLst>
          </p:cNvPr>
          <p:cNvGrpSpPr/>
          <p:nvPr/>
        </p:nvGrpSpPr>
        <p:grpSpPr>
          <a:xfrm>
            <a:off x="5393795" y="3997149"/>
            <a:ext cx="975795" cy="192878"/>
            <a:chOff x="1834639" y="1023056"/>
            <a:chExt cx="1301060" cy="257170"/>
          </a:xfrm>
        </p:grpSpPr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34B311FA-75DF-E62A-B5BF-F04CDA52BDEE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8" name="Rechteck 327">
              <a:extLst>
                <a:ext uri="{FF2B5EF4-FFF2-40B4-BE49-F238E27FC236}">
                  <a16:creationId xmlns:a16="http://schemas.microsoft.com/office/drawing/2014/main" id="{0BFD0B44-E4A1-F488-42F0-9E3E641BBB41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29" name="Rechteck 328">
              <a:extLst>
                <a:ext uri="{FF2B5EF4-FFF2-40B4-BE49-F238E27FC236}">
                  <a16:creationId xmlns:a16="http://schemas.microsoft.com/office/drawing/2014/main" id="{6F376528-1B02-0698-F8D9-6FAE2180D61F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30" name="Gruppieren 329">
            <a:extLst>
              <a:ext uri="{FF2B5EF4-FFF2-40B4-BE49-F238E27FC236}">
                <a16:creationId xmlns:a16="http://schemas.microsoft.com/office/drawing/2014/main" id="{DB6F5F16-0A99-A76B-637F-8050637DF097}"/>
              </a:ext>
            </a:extLst>
          </p:cNvPr>
          <p:cNvGrpSpPr/>
          <p:nvPr/>
        </p:nvGrpSpPr>
        <p:grpSpPr>
          <a:xfrm>
            <a:off x="5393795" y="4283334"/>
            <a:ext cx="975795" cy="192878"/>
            <a:chOff x="1834639" y="1023056"/>
            <a:chExt cx="1301060" cy="257170"/>
          </a:xfrm>
        </p:grpSpPr>
        <p:sp>
          <p:nvSpPr>
            <p:cNvPr id="331" name="Rechteck 330">
              <a:extLst>
                <a:ext uri="{FF2B5EF4-FFF2-40B4-BE49-F238E27FC236}">
                  <a16:creationId xmlns:a16="http://schemas.microsoft.com/office/drawing/2014/main" id="{1A1D44E7-853E-F94E-EE7E-684BA993E81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073FA8A0-AD5E-9279-DF49-3832658FE4DB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3" name="Rechteck 332">
              <a:extLst>
                <a:ext uri="{FF2B5EF4-FFF2-40B4-BE49-F238E27FC236}">
                  <a16:creationId xmlns:a16="http://schemas.microsoft.com/office/drawing/2014/main" id="{F09B49C0-22F1-6CB4-6BEB-CB0B919BF41B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34" name="Gruppieren 333">
            <a:extLst>
              <a:ext uri="{FF2B5EF4-FFF2-40B4-BE49-F238E27FC236}">
                <a16:creationId xmlns:a16="http://schemas.microsoft.com/office/drawing/2014/main" id="{22DE4887-DA24-3408-88D0-B4CDB1CDEA9B}"/>
              </a:ext>
            </a:extLst>
          </p:cNvPr>
          <p:cNvGrpSpPr/>
          <p:nvPr/>
        </p:nvGrpSpPr>
        <p:grpSpPr>
          <a:xfrm>
            <a:off x="6511524" y="2566231"/>
            <a:ext cx="975795" cy="192878"/>
            <a:chOff x="1834639" y="1023056"/>
            <a:chExt cx="1301060" cy="257170"/>
          </a:xfrm>
        </p:grpSpPr>
        <p:sp>
          <p:nvSpPr>
            <p:cNvPr id="335" name="Rechteck 334">
              <a:extLst>
                <a:ext uri="{FF2B5EF4-FFF2-40B4-BE49-F238E27FC236}">
                  <a16:creationId xmlns:a16="http://schemas.microsoft.com/office/drawing/2014/main" id="{434D6141-4F06-20D3-FC7E-11108F29DE14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6" name="Rechteck 335">
              <a:extLst>
                <a:ext uri="{FF2B5EF4-FFF2-40B4-BE49-F238E27FC236}">
                  <a16:creationId xmlns:a16="http://schemas.microsoft.com/office/drawing/2014/main" id="{01C6B4A3-8AF0-6304-398D-A9EAB3D719A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37" name="Rechteck 336">
              <a:extLst>
                <a:ext uri="{FF2B5EF4-FFF2-40B4-BE49-F238E27FC236}">
                  <a16:creationId xmlns:a16="http://schemas.microsoft.com/office/drawing/2014/main" id="{E5183979-4678-B3E3-79F7-BA5C1D484F21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F3DD76D4-851F-171B-CB2C-1D585BB698F0}"/>
              </a:ext>
            </a:extLst>
          </p:cNvPr>
          <p:cNvGrpSpPr/>
          <p:nvPr/>
        </p:nvGrpSpPr>
        <p:grpSpPr>
          <a:xfrm>
            <a:off x="7629254" y="2566231"/>
            <a:ext cx="975795" cy="192878"/>
            <a:chOff x="1834639" y="1023056"/>
            <a:chExt cx="1301060" cy="257170"/>
          </a:xfrm>
        </p:grpSpPr>
        <p:sp>
          <p:nvSpPr>
            <p:cNvPr id="339" name="Rechteck 338">
              <a:extLst>
                <a:ext uri="{FF2B5EF4-FFF2-40B4-BE49-F238E27FC236}">
                  <a16:creationId xmlns:a16="http://schemas.microsoft.com/office/drawing/2014/main" id="{74D9B9C2-BABF-0845-331F-F8E4C788FD4B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0" name="Rechteck 339">
              <a:extLst>
                <a:ext uri="{FF2B5EF4-FFF2-40B4-BE49-F238E27FC236}">
                  <a16:creationId xmlns:a16="http://schemas.microsoft.com/office/drawing/2014/main" id="{2DC0B7E7-4095-9D7B-66BB-DFE95A755AE7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1" name="Rechteck 340">
              <a:extLst>
                <a:ext uri="{FF2B5EF4-FFF2-40B4-BE49-F238E27FC236}">
                  <a16:creationId xmlns:a16="http://schemas.microsoft.com/office/drawing/2014/main" id="{4BB24AA5-7A47-AC2A-7B06-75D74254CEF4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42" name="Gruppieren 341">
            <a:extLst>
              <a:ext uri="{FF2B5EF4-FFF2-40B4-BE49-F238E27FC236}">
                <a16:creationId xmlns:a16="http://schemas.microsoft.com/office/drawing/2014/main" id="{2C592397-BF64-74F1-AE38-211BDF9DF085}"/>
              </a:ext>
            </a:extLst>
          </p:cNvPr>
          <p:cNvGrpSpPr/>
          <p:nvPr/>
        </p:nvGrpSpPr>
        <p:grpSpPr>
          <a:xfrm>
            <a:off x="6511524" y="2852415"/>
            <a:ext cx="975795" cy="192878"/>
            <a:chOff x="1834639" y="1023056"/>
            <a:chExt cx="1301060" cy="257170"/>
          </a:xfrm>
        </p:grpSpPr>
        <p:sp>
          <p:nvSpPr>
            <p:cNvPr id="343" name="Rechteck 342">
              <a:extLst>
                <a:ext uri="{FF2B5EF4-FFF2-40B4-BE49-F238E27FC236}">
                  <a16:creationId xmlns:a16="http://schemas.microsoft.com/office/drawing/2014/main" id="{2C72C4AC-74EF-DA23-001C-DA2DFD3AFF7F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4" name="Rechteck 343">
              <a:extLst>
                <a:ext uri="{FF2B5EF4-FFF2-40B4-BE49-F238E27FC236}">
                  <a16:creationId xmlns:a16="http://schemas.microsoft.com/office/drawing/2014/main" id="{D1FB8299-8F6F-BFA7-4D21-2ED2A6408AC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5" name="Rechteck 344">
              <a:extLst>
                <a:ext uri="{FF2B5EF4-FFF2-40B4-BE49-F238E27FC236}">
                  <a16:creationId xmlns:a16="http://schemas.microsoft.com/office/drawing/2014/main" id="{02984091-EC45-0B79-C744-73F0B61E078A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75E51CF7-D8B4-911D-E709-1A1AA99180CF}"/>
              </a:ext>
            </a:extLst>
          </p:cNvPr>
          <p:cNvGrpSpPr/>
          <p:nvPr/>
        </p:nvGrpSpPr>
        <p:grpSpPr>
          <a:xfrm>
            <a:off x="7629254" y="2852415"/>
            <a:ext cx="975795" cy="192878"/>
            <a:chOff x="1834639" y="1023056"/>
            <a:chExt cx="1301060" cy="257170"/>
          </a:xfrm>
        </p:grpSpPr>
        <p:sp>
          <p:nvSpPr>
            <p:cNvPr id="347" name="Rechteck 346">
              <a:extLst>
                <a:ext uri="{FF2B5EF4-FFF2-40B4-BE49-F238E27FC236}">
                  <a16:creationId xmlns:a16="http://schemas.microsoft.com/office/drawing/2014/main" id="{5CB3F9A1-9AFA-73D4-C811-186457695278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Rechteck 347">
              <a:extLst>
                <a:ext uri="{FF2B5EF4-FFF2-40B4-BE49-F238E27FC236}">
                  <a16:creationId xmlns:a16="http://schemas.microsoft.com/office/drawing/2014/main" id="{EECD511B-3DF7-D2F0-7755-7D3AB97FB781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9" name="Rechteck 348">
              <a:extLst>
                <a:ext uri="{FF2B5EF4-FFF2-40B4-BE49-F238E27FC236}">
                  <a16:creationId xmlns:a16="http://schemas.microsoft.com/office/drawing/2014/main" id="{8EACFF6B-3450-3937-00C3-A34940861890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50" name="Gruppieren 349">
            <a:extLst>
              <a:ext uri="{FF2B5EF4-FFF2-40B4-BE49-F238E27FC236}">
                <a16:creationId xmlns:a16="http://schemas.microsoft.com/office/drawing/2014/main" id="{4579D641-F26F-140C-25F9-F1645F4107EB}"/>
              </a:ext>
            </a:extLst>
          </p:cNvPr>
          <p:cNvGrpSpPr/>
          <p:nvPr/>
        </p:nvGrpSpPr>
        <p:grpSpPr>
          <a:xfrm>
            <a:off x="6511524" y="3138600"/>
            <a:ext cx="975795" cy="192878"/>
            <a:chOff x="1834639" y="1023056"/>
            <a:chExt cx="1301060" cy="257170"/>
          </a:xfrm>
        </p:grpSpPr>
        <p:sp>
          <p:nvSpPr>
            <p:cNvPr id="351" name="Rechteck 350">
              <a:extLst>
                <a:ext uri="{FF2B5EF4-FFF2-40B4-BE49-F238E27FC236}">
                  <a16:creationId xmlns:a16="http://schemas.microsoft.com/office/drawing/2014/main" id="{2FCBE6E3-6A13-469C-3224-DD823B090C2E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2" name="Rechteck 351">
              <a:extLst>
                <a:ext uri="{FF2B5EF4-FFF2-40B4-BE49-F238E27FC236}">
                  <a16:creationId xmlns:a16="http://schemas.microsoft.com/office/drawing/2014/main" id="{7C845E8B-F3A4-AB7C-6108-A1F5B6954945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3" name="Rechteck 352">
              <a:extLst>
                <a:ext uri="{FF2B5EF4-FFF2-40B4-BE49-F238E27FC236}">
                  <a16:creationId xmlns:a16="http://schemas.microsoft.com/office/drawing/2014/main" id="{75F66FAB-3C30-4110-7494-A26EB1728AF3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EF36CD1F-374E-5761-9617-BDC4808E3CA6}"/>
              </a:ext>
            </a:extLst>
          </p:cNvPr>
          <p:cNvGrpSpPr/>
          <p:nvPr/>
        </p:nvGrpSpPr>
        <p:grpSpPr>
          <a:xfrm>
            <a:off x="6511524" y="3997151"/>
            <a:ext cx="975795" cy="192878"/>
            <a:chOff x="1834639" y="1023056"/>
            <a:chExt cx="1301060" cy="257170"/>
          </a:xfrm>
        </p:grpSpPr>
        <p:sp>
          <p:nvSpPr>
            <p:cNvPr id="355" name="Rechteck 354">
              <a:extLst>
                <a:ext uri="{FF2B5EF4-FFF2-40B4-BE49-F238E27FC236}">
                  <a16:creationId xmlns:a16="http://schemas.microsoft.com/office/drawing/2014/main" id="{FE4ADA6A-ACF3-D1D7-D81D-AE1BB9FD1E2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6" name="Rechteck 355">
              <a:extLst>
                <a:ext uri="{FF2B5EF4-FFF2-40B4-BE49-F238E27FC236}">
                  <a16:creationId xmlns:a16="http://schemas.microsoft.com/office/drawing/2014/main" id="{2E7BCF57-A29C-06DC-E165-6F52A87DD97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7" name="Rechteck 356">
              <a:extLst>
                <a:ext uri="{FF2B5EF4-FFF2-40B4-BE49-F238E27FC236}">
                  <a16:creationId xmlns:a16="http://schemas.microsoft.com/office/drawing/2014/main" id="{255FBA6C-C7AC-C12C-A62B-2AB5562A91E2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58" name="Gruppieren 357">
            <a:extLst>
              <a:ext uri="{FF2B5EF4-FFF2-40B4-BE49-F238E27FC236}">
                <a16:creationId xmlns:a16="http://schemas.microsoft.com/office/drawing/2014/main" id="{DAD6854A-B34A-B105-ADDD-79D13E236D90}"/>
              </a:ext>
            </a:extLst>
          </p:cNvPr>
          <p:cNvGrpSpPr/>
          <p:nvPr/>
        </p:nvGrpSpPr>
        <p:grpSpPr>
          <a:xfrm>
            <a:off x="7629254" y="3138599"/>
            <a:ext cx="975795" cy="192878"/>
            <a:chOff x="1834639" y="1023056"/>
            <a:chExt cx="1301060" cy="257170"/>
          </a:xfrm>
        </p:grpSpPr>
        <p:sp>
          <p:nvSpPr>
            <p:cNvPr id="359" name="Rechteck 358">
              <a:extLst>
                <a:ext uri="{FF2B5EF4-FFF2-40B4-BE49-F238E27FC236}">
                  <a16:creationId xmlns:a16="http://schemas.microsoft.com/office/drawing/2014/main" id="{DD6996A0-0C01-DAE7-547A-49C9FCF2125A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0" name="Rechteck 359">
              <a:extLst>
                <a:ext uri="{FF2B5EF4-FFF2-40B4-BE49-F238E27FC236}">
                  <a16:creationId xmlns:a16="http://schemas.microsoft.com/office/drawing/2014/main" id="{2286FA1E-D1F8-8134-84C0-438D0BB4415F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1" name="Rechteck 360">
              <a:extLst>
                <a:ext uri="{FF2B5EF4-FFF2-40B4-BE49-F238E27FC236}">
                  <a16:creationId xmlns:a16="http://schemas.microsoft.com/office/drawing/2014/main" id="{A223D03A-0FE4-8595-577B-F35D85A9ECED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62" name="Gruppieren 361">
            <a:extLst>
              <a:ext uri="{FF2B5EF4-FFF2-40B4-BE49-F238E27FC236}">
                <a16:creationId xmlns:a16="http://schemas.microsoft.com/office/drawing/2014/main" id="{17E1828B-8D1F-9084-4C0B-C38E8EE091E5}"/>
              </a:ext>
            </a:extLst>
          </p:cNvPr>
          <p:cNvGrpSpPr/>
          <p:nvPr/>
        </p:nvGrpSpPr>
        <p:grpSpPr>
          <a:xfrm>
            <a:off x="6511524" y="3710967"/>
            <a:ext cx="975795" cy="192878"/>
            <a:chOff x="1834639" y="1023056"/>
            <a:chExt cx="1301060" cy="257170"/>
          </a:xfrm>
        </p:grpSpPr>
        <p:sp>
          <p:nvSpPr>
            <p:cNvPr id="363" name="Rechteck 362">
              <a:extLst>
                <a:ext uri="{FF2B5EF4-FFF2-40B4-BE49-F238E27FC236}">
                  <a16:creationId xmlns:a16="http://schemas.microsoft.com/office/drawing/2014/main" id="{2DAA2B08-BAC8-36B3-3500-FE90391B36DE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4" name="Rechteck 363">
              <a:extLst>
                <a:ext uri="{FF2B5EF4-FFF2-40B4-BE49-F238E27FC236}">
                  <a16:creationId xmlns:a16="http://schemas.microsoft.com/office/drawing/2014/main" id="{CD6AFC0A-AB80-418C-915C-04C1CE3707D1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5" name="Rechteck 364">
              <a:extLst>
                <a:ext uri="{FF2B5EF4-FFF2-40B4-BE49-F238E27FC236}">
                  <a16:creationId xmlns:a16="http://schemas.microsoft.com/office/drawing/2014/main" id="{6C1E0E5F-9AB4-9F29-C3AF-32B76274F329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03961407-4E87-3C5F-A086-C32B828A8B6C}"/>
              </a:ext>
            </a:extLst>
          </p:cNvPr>
          <p:cNvGrpSpPr/>
          <p:nvPr/>
        </p:nvGrpSpPr>
        <p:grpSpPr>
          <a:xfrm>
            <a:off x="7629254" y="3710967"/>
            <a:ext cx="975795" cy="192878"/>
            <a:chOff x="1834639" y="1023056"/>
            <a:chExt cx="1301060" cy="257170"/>
          </a:xfrm>
        </p:grpSpPr>
        <p:sp>
          <p:nvSpPr>
            <p:cNvPr id="367" name="Rechteck 366">
              <a:extLst>
                <a:ext uri="{FF2B5EF4-FFF2-40B4-BE49-F238E27FC236}">
                  <a16:creationId xmlns:a16="http://schemas.microsoft.com/office/drawing/2014/main" id="{0AC38E4E-3C6D-6C9A-00CC-483BBA172D60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8" name="Rechteck 367">
              <a:extLst>
                <a:ext uri="{FF2B5EF4-FFF2-40B4-BE49-F238E27FC236}">
                  <a16:creationId xmlns:a16="http://schemas.microsoft.com/office/drawing/2014/main" id="{96089E18-1D6C-64C7-0F16-4F95BE36739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9" name="Rechteck 368">
              <a:extLst>
                <a:ext uri="{FF2B5EF4-FFF2-40B4-BE49-F238E27FC236}">
                  <a16:creationId xmlns:a16="http://schemas.microsoft.com/office/drawing/2014/main" id="{A33BB40A-FE40-9100-C08C-32C0CAD7968C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54C6AC2E-2024-BF26-DA4C-DE3E14B8E793}"/>
              </a:ext>
            </a:extLst>
          </p:cNvPr>
          <p:cNvGrpSpPr/>
          <p:nvPr/>
        </p:nvGrpSpPr>
        <p:grpSpPr>
          <a:xfrm>
            <a:off x="7629254" y="3997151"/>
            <a:ext cx="975795" cy="192878"/>
            <a:chOff x="1834639" y="1023056"/>
            <a:chExt cx="1301060" cy="257170"/>
          </a:xfrm>
        </p:grpSpPr>
        <p:sp>
          <p:nvSpPr>
            <p:cNvPr id="371" name="Rechteck 370">
              <a:extLst>
                <a:ext uri="{FF2B5EF4-FFF2-40B4-BE49-F238E27FC236}">
                  <a16:creationId xmlns:a16="http://schemas.microsoft.com/office/drawing/2014/main" id="{C0B2366E-D546-3A78-3C40-F5747982A2B7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2" name="Rechteck 371">
              <a:extLst>
                <a:ext uri="{FF2B5EF4-FFF2-40B4-BE49-F238E27FC236}">
                  <a16:creationId xmlns:a16="http://schemas.microsoft.com/office/drawing/2014/main" id="{A2C5780B-6BE6-B224-D1B3-2F7961605C8D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3" name="Rechteck 372">
              <a:extLst>
                <a:ext uri="{FF2B5EF4-FFF2-40B4-BE49-F238E27FC236}">
                  <a16:creationId xmlns:a16="http://schemas.microsoft.com/office/drawing/2014/main" id="{3D5CB5B9-A5CA-96FA-BA80-62895EE7D813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74" name="Gruppieren 373">
            <a:extLst>
              <a:ext uri="{FF2B5EF4-FFF2-40B4-BE49-F238E27FC236}">
                <a16:creationId xmlns:a16="http://schemas.microsoft.com/office/drawing/2014/main" id="{736B44AC-D00B-05F4-6E95-91E5D7123381}"/>
              </a:ext>
            </a:extLst>
          </p:cNvPr>
          <p:cNvGrpSpPr/>
          <p:nvPr/>
        </p:nvGrpSpPr>
        <p:grpSpPr>
          <a:xfrm>
            <a:off x="6511524" y="4283334"/>
            <a:ext cx="975795" cy="192878"/>
            <a:chOff x="1834639" y="1023056"/>
            <a:chExt cx="1301060" cy="257170"/>
          </a:xfrm>
        </p:grpSpPr>
        <p:sp>
          <p:nvSpPr>
            <p:cNvPr id="375" name="Rechteck 374">
              <a:extLst>
                <a:ext uri="{FF2B5EF4-FFF2-40B4-BE49-F238E27FC236}">
                  <a16:creationId xmlns:a16="http://schemas.microsoft.com/office/drawing/2014/main" id="{1F493BFF-7A48-D9D4-4576-2956EE30BC94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6" name="Rechteck 375">
              <a:extLst>
                <a:ext uri="{FF2B5EF4-FFF2-40B4-BE49-F238E27FC236}">
                  <a16:creationId xmlns:a16="http://schemas.microsoft.com/office/drawing/2014/main" id="{5E7F0099-E86F-8BB3-9B55-AC8A68E68B1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7" name="Rechteck 376">
              <a:extLst>
                <a:ext uri="{FF2B5EF4-FFF2-40B4-BE49-F238E27FC236}">
                  <a16:creationId xmlns:a16="http://schemas.microsoft.com/office/drawing/2014/main" id="{0F6ADF77-0BBA-4271-8B61-08265D721CB4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A8340755-6010-8BAA-DC07-023CF6ED5F18}"/>
              </a:ext>
            </a:extLst>
          </p:cNvPr>
          <p:cNvGrpSpPr/>
          <p:nvPr/>
        </p:nvGrpSpPr>
        <p:grpSpPr>
          <a:xfrm>
            <a:off x="7629254" y="4283334"/>
            <a:ext cx="975795" cy="192878"/>
            <a:chOff x="1834639" y="1023056"/>
            <a:chExt cx="1301060" cy="257170"/>
          </a:xfrm>
        </p:grpSpPr>
        <p:sp>
          <p:nvSpPr>
            <p:cNvPr id="379" name="Rechteck 378">
              <a:extLst>
                <a:ext uri="{FF2B5EF4-FFF2-40B4-BE49-F238E27FC236}">
                  <a16:creationId xmlns:a16="http://schemas.microsoft.com/office/drawing/2014/main" id="{0A684AFA-CFC5-D01E-0191-5A38F8A743EB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0" name="Rechteck 379">
              <a:extLst>
                <a:ext uri="{FF2B5EF4-FFF2-40B4-BE49-F238E27FC236}">
                  <a16:creationId xmlns:a16="http://schemas.microsoft.com/office/drawing/2014/main" id="{59EBA02A-A23E-47BF-8A24-BFB047AECF2E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1" name="Rechteck 380">
              <a:extLst>
                <a:ext uri="{FF2B5EF4-FFF2-40B4-BE49-F238E27FC236}">
                  <a16:creationId xmlns:a16="http://schemas.microsoft.com/office/drawing/2014/main" id="{767B74AE-1D2D-A8FA-645D-690E3A6F55C0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382" name="Gruppieren 381">
            <a:extLst>
              <a:ext uri="{FF2B5EF4-FFF2-40B4-BE49-F238E27FC236}">
                <a16:creationId xmlns:a16="http://schemas.microsoft.com/office/drawing/2014/main" id="{57A27EA3-905C-BE00-C526-676F57B84407}"/>
              </a:ext>
            </a:extLst>
          </p:cNvPr>
          <p:cNvGrpSpPr/>
          <p:nvPr/>
        </p:nvGrpSpPr>
        <p:grpSpPr>
          <a:xfrm>
            <a:off x="4276067" y="3138599"/>
            <a:ext cx="975795" cy="192878"/>
            <a:chOff x="1834639" y="1023056"/>
            <a:chExt cx="1301060" cy="257170"/>
          </a:xfrm>
        </p:grpSpPr>
        <p:sp>
          <p:nvSpPr>
            <p:cNvPr id="383" name="Rechteck 382">
              <a:extLst>
                <a:ext uri="{FF2B5EF4-FFF2-40B4-BE49-F238E27FC236}">
                  <a16:creationId xmlns:a16="http://schemas.microsoft.com/office/drawing/2014/main" id="{ABA3B524-AE9A-8151-610D-1AF827627F55}"/>
                </a:ext>
              </a:extLst>
            </p:cNvPr>
            <p:cNvSpPr/>
            <p:nvPr/>
          </p:nvSpPr>
          <p:spPr>
            <a:xfrm>
              <a:off x="1836103" y="1028111"/>
              <a:ext cx="638450" cy="2495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Tag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4" name="Rechteck 383">
              <a:extLst>
                <a:ext uri="{FF2B5EF4-FFF2-40B4-BE49-F238E27FC236}">
                  <a16:creationId xmlns:a16="http://schemas.microsoft.com/office/drawing/2014/main" id="{1A34A9EE-C36C-D1F0-CF27-3DCFA1B16CE4}"/>
                </a:ext>
              </a:extLst>
            </p:cNvPr>
            <p:cNvSpPr/>
            <p:nvPr/>
          </p:nvSpPr>
          <p:spPr>
            <a:xfrm>
              <a:off x="2462648" y="1028989"/>
              <a:ext cx="666518" cy="249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</a:rPr>
                <a:t>Data</a:t>
              </a:r>
              <a:endParaRPr lang="en-US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Rechteck 384">
              <a:extLst>
                <a:ext uri="{FF2B5EF4-FFF2-40B4-BE49-F238E27FC236}">
                  <a16:creationId xmlns:a16="http://schemas.microsoft.com/office/drawing/2014/main" id="{F28D0E26-296B-5689-787D-20A71D157CC6}"/>
                </a:ext>
              </a:extLst>
            </p:cNvPr>
            <p:cNvSpPr/>
            <p:nvPr/>
          </p:nvSpPr>
          <p:spPr>
            <a:xfrm>
              <a:off x="1834639" y="1023056"/>
              <a:ext cx="1301060" cy="25717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415" name="Inhaltsplatzhalter 2">
            <a:extLst>
              <a:ext uri="{FF2B5EF4-FFF2-40B4-BE49-F238E27FC236}">
                <a16:creationId xmlns:a16="http://schemas.microsoft.com/office/drawing/2014/main" id="{438F7CEA-76E9-C49B-FAD3-927893D0B54F}"/>
              </a:ext>
            </a:extLst>
          </p:cNvPr>
          <p:cNvSpPr txBox="1">
            <a:spLocks/>
          </p:cNvSpPr>
          <p:nvPr/>
        </p:nvSpPr>
        <p:spPr>
          <a:xfrm>
            <a:off x="3510958" y="1059582"/>
            <a:ext cx="1530218" cy="2816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 panose="020B0604020202020204" pitchFamily="34" charset="0"/>
              <a:buNone/>
              <a:defRPr sz="15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 panose="020B0604020202020204" pitchFamily="34" charset="0"/>
              <a:buNone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>
                <a:solidFill>
                  <a:schemeClr val="tx1"/>
                </a:solidFill>
              </a:rPr>
              <a:t>Memory </a:t>
            </a:r>
            <a:r>
              <a:rPr lang="de-DE" sz="1050" dirty="0" err="1">
                <a:solidFill>
                  <a:schemeClr val="tx1"/>
                </a:solidFill>
              </a:rPr>
              <a:t>Address</a:t>
            </a:r>
            <a:endParaRPr lang="en-US" sz="750" dirty="0"/>
          </a:p>
        </p:txBody>
      </p:sp>
      <p:sp>
        <p:nvSpPr>
          <p:cNvPr id="437" name="Textfeld 436">
            <a:extLst>
              <a:ext uri="{FF2B5EF4-FFF2-40B4-BE49-F238E27FC236}">
                <a16:creationId xmlns:a16="http://schemas.microsoft.com/office/drawing/2014/main" id="{2455C5CB-B48E-9980-16D6-7BCC829AB11B}"/>
              </a:ext>
            </a:extLst>
          </p:cNvPr>
          <p:cNvSpPr txBox="1"/>
          <p:nvPr/>
        </p:nvSpPr>
        <p:spPr>
          <a:xfrm>
            <a:off x="285857" y="1042663"/>
            <a:ext cx="2927606" cy="34150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350" b="1" dirty="0"/>
          </a:p>
        </p:txBody>
      </p:sp>
      <p:cxnSp>
        <p:nvCxnSpPr>
          <p:cNvPr id="134" name="Verbinder: gewinkelt 133">
            <a:extLst>
              <a:ext uri="{FF2B5EF4-FFF2-40B4-BE49-F238E27FC236}">
                <a16:creationId xmlns:a16="http://schemas.microsoft.com/office/drawing/2014/main" id="{AC13D672-B523-47FF-9441-7E09A4E80762}"/>
              </a:ext>
            </a:extLst>
          </p:cNvPr>
          <p:cNvCxnSpPr>
            <a:cxnSpLocks/>
            <a:stCxn id="145" idx="2"/>
          </p:cNvCxnSpPr>
          <p:nvPr/>
        </p:nvCxnSpPr>
        <p:spPr>
          <a:xfrm rot="16200000" flipH="1">
            <a:off x="7006239" y="1159303"/>
            <a:ext cx="481812" cy="1724089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Verbinder: gewinkelt 134">
            <a:extLst>
              <a:ext uri="{FF2B5EF4-FFF2-40B4-BE49-F238E27FC236}">
                <a16:creationId xmlns:a16="http://schemas.microsoft.com/office/drawing/2014/main" id="{EA701C0F-FA37-4173-A742-EB59D221C4F7}"/>
              </a:ext>
            </a:extLst>
          </p:cNvPr>
          <p:cNvCxnSpPr>
            <a:cxnSpLocks/>
            <a:stCxn id="145" idx="2"/>
          </p:cNvCxnSpPr>
          <p:nvPr/>
        </p:nvCxnSpPr>
        <p:spPr>
          <a:xfrm rot="5400000">
            <a:off x="5297547" y="1174700"/>
            <a:ext cx="481812" cy="1693297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Verbinder: gewinkelt 135">
            <a:extLst>
              <a:ext uri="{FF2B5EF4-FFF2-40B4-BE49-F238E27FC236}">
                <a16:creationId xmlns:a16="http://schemas.microsoft.com/office/drawing/2014/main" id="{57E05837-427A-46CF-9991-F1441406A0B7}"/>
              </a:ext>
            </a:extLst>
          </p:cNvPr>
          <p:cNvCxnSpPr>
            <a:cxnSpLocks/>
            <a:stCxn id="145" idx="2"/>
          </p:cNvCxnSpPr>
          <p:nvPr/>
        </p:nvCxnSpPr>
        <p:spPr>
          <a:xfrm rot="5400000">
            <a:off x="5881059" y="1758212"/>
            <a:ext cx="481812" cy="526272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Verbinder: gewinkelt 136">
            <a:extLst>
              <a:ext uri="{FF2B5EF4-FFF2-40B4-BE49-F238E27FC236}">
                <a16:creationId xmlns:a16="http://schemas.microsoft.com/office/drawing/2014/main" id="{23A789A6-36C3-443E-AC05-E4240B9AA9F2}"/>
              </a:ext>
            </a:extLst>
          </p:cNvPr>
          <p:cNvCxnSpPr>
            <a:cxnSpLocks/>
            <a:stCxn id="145" idx="2"/>
          </p:cNvCxnSpPr>
          <p:nvPr/>
        </p:nvCxnSpPr>
        <p:spPr>
          <a:xfrm rot="16200000" flipH="1">
            <a:off x="6440566" y="1724977"/>
            <a:ext cx="481812" cy="592742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18476F72-02CE-420C-AD69-06B2CDC80E1B}"/>
                  </a:ext>
                </a:extLst>
              </p:cNvPr>
              <p:cNvSpPr/>
              <p:nvPr/>
            </p:nvSpPr>
            <p:spPr>
              <a:xfrm>
                <a:off x="6162083" y="1347561"/>
                <a:ext cx="446037" cy="432881"/>
              </a:xfrm>
              <a:prstGeom prst="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135000"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0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13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013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18476F72-02CE-420C-AD69-06B2CDC80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83" y="1347561"/>
                <a:ext cx="446037" cy="432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29D95EE7-72F1-4A5F-BA7D-073F9AF1D012}"/>
              </a:ext>
            </a:extLst>
          </p:cNvPr>
          <p:cNvCxnSpPr>
            <a:cxnSpLocks/>
            <a:endCxn id="145" idx="1"/>
          </p:cNvCxnSpPr>
          <p:nvPr/>
        </p:nvCxnSpPr>
        <p:spPr>
          <a:xfrm rot="5400000" flipH="1" flipV="1">
            <a:off x="5189932" y="677720"/>
            <a:ext cx="85868" cy="1858433"/>
          </a:xfrm>
          <a:prstGeom prst="bentConnector4">
            <a:avLst>
              <a:gd name="adj1" fmla="val -199666"/>
              <a:gd name="adj2" fmla="val 87185"/>
            </a:avLst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Verbinder: gewinkelt 146">
            <a:extLst>
              <a:ext uri="{FF2B5EF4-FFF2-40B4-BE49-F238E27FC236}">
                <a16:creationId xmlns:a16="http://schemas.microsoft.com/office/drawing/2014/main" id="{9D423B04-0C1B-4B5B-A6E1-886B426559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84672" y="1072460"/>
            <a:ext cx="193586" cy="961235"/>
          </a:xfrm>
          <a:prstGeom prst="bentConnector4">
            <a:avLst>
              <a:gd name="adj1" fmla="val -30998"/>
              <a:gd name="adj2" fmla="val 60152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Verbinder: gewinkelt 147">
            <a:extLst>
              <a:ext uri="{FF2B5EF4-FFF2-40B4-BE49-F238E27FC236}">
                <a16:creationId xmlns:a16="http://schemas.microsoft.com/office/drawing/2014/main" id="{E9E888F3-328C-4DA5-B60F-CA7388E5B5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75047" y="1178472"/>
            <a:ext cx="612384" cy="1555180"/>
          </a:xfrm>
          <a:prstGeom prst="bentConnector3">
            <a:avLst>
              <a:gd name="adj1" fmla="val 28069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hteck 149">
            <a:extLst>
              <a:ext uri="{FF2B5EF4-FFF2-40B4-BE49-F238E27FC236}">
                <a16:creationId xmlns:a16="http://schemas.microsoft.com/office/drawing/2014/main" id="{FD36272A-EE46-4257-9C18-07CBE35E01EC}"/>
              </a:ext>
            </a:extLst>
          </p:cNvPr>
          <p:cNvSpPr/>
          <p:nvPr/>
        </p:nvSpPr>
        <p:spPr>
          <a:xfrm>
            <a:off x="5508104" y="1453646"/>
            <a:ext cx="193965" cy="184458"/>
          </a:xfrm>
          <a:prstGeom prst="rect">
            <a:avLst/>
          </a:prstGeom>
          <a:solidFill>
            <a:schemeClr val="bg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DA485EEC-5B45-4027-9D3E-1B077B92B180}"/>
              </a:ext>
            </a:extLst>
          </p:cNvPr>
          <p:cNvSpPr/>
          <p:nvPr/>
        </p:nvSpPr>
        <p:spPr>
          <a:xfrm>
            <a:off x="3585473" y="1453646"/>
            <a:ext cx="1404047" cy="1843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</a:rPr>
              <a:t>Tag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0EFD1DEE-BB45-4512-A6E7-082A62861301}"/>
              </a:ext>
            </a:extLst>
          </p:cNvPr>
          <p:cNvSpPr/>
          <p:nvPr/>
        </p:nvSpPr>
        <p:spPr>
          <a:xfrm>
            <a:off x="4989519" y="1454032"/>
            <a:ext cx="518585" cy="1840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</a:rPr>
              <a:t>Index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EAC55621-FB41-4863-967A-9ACE4057FE05}"/>
              </a:ext>
            </a:extLst>
          </p:cNvPr>
          <p:cNvSpPr/>
          <p:nvPr/>
        </p:nvSpPr>
        <p:spPr>
          <a:xfrm>
            <a:off x="3605075" y="1468983"/>
            <a:ext cx="2096994" cy="1815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5DAE140-186B-4273-BA66-548A6802B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50684"/>
              </p:ext>
            </p:extLst>
          </p:nvPr>
        </p:nvGraphicFramePr>
        <p:xfrm>
          <a:off x="3177368" y="4601494"/>
          <a:ext cx="85684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049973255"/>
                    </a:ext>
                  </a:extLst>
                </a:gridCol>
                <a:gridCol w="7992416">
                  <a:extLst>
                    <a:ext uri="{9D8B030D-6E8A-4147-A177-3AD203B41FA5}">
                      <a16:colId xmlns:a16="http://schemas.microsoft.com/office/drawing/2014/main" val="2071594567"/>
                    </a:ext>
                  </a:extLst>
                </a:gridCol>
              </a:tblGrid>
              <a:tr h="232561"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[TNF+23]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Jan Philipp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Thoma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Christian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Niesler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Dominic A. Funke, Gregor Leander, Pierre Mayr, Nils Pohl, Lucas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Davi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Tim Güneysu:</a:t>
                      </a:r>
                    </a:p>
                    <a:p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ClepsydraCache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 - Preventing Cache Attacks with Time-Based Evictions. USENIX Security Symposium 2023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1080398"/>
                  </a:ext>
                </a:extLst>
              </a:tr>
            </a:tbl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C56BF51-4D89-4E9C-84E9-B9B3E99A3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9F2A4-8190-4EBC-B97E-A4CFE9ED75E6}" type="datetime4">
              <a:rPr lang="de-DE" smtClean="0"/>
              <a:t>16.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6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8" grpId="0" animBg="1"/>
      <p:bldP spid="139" grpId="0" animBg="1"/>
      <p:bldP spid="1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2E11A-1979-75BE-4A85-7FDEAF13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Hardware Constraints for Cryptography – Cache Randomization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505953-5D81-2F1C-0708-D226DD9FA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Functional Requirements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Low Latency </a:t>
            </a:r>
            <a:br>
              <a:rPr lang="en-US" dirty="0"/>
            </a:br>
            <a:r>
              <a:rPr lang="en-US" b="0" dirty="0"/>
              <a:t>Function will be part of cache design and must</a:t>
            </a:r>
            <a:br>
              <a:rPr lang="en-US" b="0" dirty="0"/>
            </a:br>
            <a:r>
              <a:rPr lang="en-US" b="0" dirty="0"/>
              <a:t>not decrease the access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Dependency</a:t>
            </a:r>
            <a:br>
              <a:rPr lang="en-US" dirty="0"/>
            </a:br>
            <a:r>
              <a:rPr lang="en-US" b="0" dirty="0"/>
              <a:t>Secret and session-specific cache randomization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Invertibility (with a given tag)</a:t>
            </a:r>
            <a:br>
              <a:rPr lang="en-US" dirty="0"/>
            </a:br>
            <a:r>
              <a:rPr lang="en-US" sz="1400" b="0" dirty="0"/>
              <a:t>This is required to support write-back caches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Designed to match cache architectures</a:t>
            </a:r>
            <a:br>
              <a:rPr lang="en-US" dirty="0"/>
            </a:br>
            <a:r>
              <a:rPr lang="en-US" dirty="0"/>
              <a:t>(most recent caches have 1024 sets)</a:t>
            </a:r>
            <a:br>
              <a:rPr lang="en-US" dirty="0"/>
            </a:br>
            <a:r>
              <a:rPr lang="en-US" sz="1350" b="0" dirty="0">
                <a:sym typeface="Wingdings" panose="05000000000000000000" pitchFamily="2" charset="2"/>
              </a:rPr>
              <a:t>Map 48-bit tag + 10-bit index to 10-bit randomized index</a:t>
            </a:r>
            <a:br>
              <a:rPr lang="en-US" sz="1350" b="0" dirty="0">
                <a:sym typeface="Wingdings" panose="05000000000000000000" pitchFamily="2" charset="2"/>
              </a:rPr>
            </a:br>
            <a:r>
              <a:rPr lang="en-US" sz="1350" b="0" dirty="0">
                <a:sym typeface="Wingdings" panose="05000000000000000000" pitchFamily="2" charset="2"/>
              </a:rPr>
              <a:t>Offset bits must be ignored</a:t>
            </a:r>
            <a:endParaRPr lang="en-US" b="0" dirty="0"/>
          </a:p>
          <a:p>
            <a:pPr marL="342900" indent="-342900">
              <a:buFont typeface="+mj-lt"/>
              <a:buAutoNum type="arabicPeriod"/>
            </a:pPr>
            <a:endParaRPr lang="en-US" sz="1350" dirty="0"/>
          </a:p>
          <a:p>
            <a:endParaRPr lang="en-US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3DDC55-F382-1E43-C0BD-B273F357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C3DB2AEE-F310-7486-F95E-31ACEEC8276D}"/>
              </a:ext>
            </a:extLst>
          </p:cNvPr>
          <p:cNvSpPr txBox="1"/>
          <p:nvPr/>
        </p:nvSpPr>
        <p:spPr>
          <a:xfrm>
            <a:off x="513079" y="1343634"/>
            <a:ext cx="4855646" cy="327116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lvl="1" indent="0">
              <a:buNone/>
            </a:pPr>
            <a:endParaRPr lang="en-US" sz="1350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2349F89-012B-4F4A-A09B-FC0D17AA1F67}"/>
              </a:ext>
            </a:extLst>
          </p:cNvPr>
          <p:cNvGrpSpPr/>
          <p:nvPr/>
        </p:nvGrpSpPr>
        <p:grpSpPr>
          <a:xfrm>
            <a:off x="5796136" y="1527307"/>
            <a:ext cx="2742520" cy="2880973"/>
            <a:chOff x="5994182" y="1490977"/>
            <a:chExt cx="2191111" cy="23017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339110D1-5F2D-DC20-2808-9DFD4851DF8C}"/>
                    </a:ext>
                  </a:extLst>
                </p:cNvPr>
                <p:cNvSpPr txBox="1"/>
                <p:nvPr/>
              </p:nvSpPr>
              <p:spPr>
                <a:xfrm>
                  <a:off x="7119978" y="3384659"/>
                  <a:ext cx="982934" cy="408045"/>
                </a:xfrm>
                <a:prstGeom prst="rect">
                  <a:avLst/>
                </a:prstGeom>
              </p:spPr>
              <p:txBody>
                <a:bodyPr anchor="t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de-DE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339110D1-5F2D-DC20-2808-9DFD4851D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978" y="3384659"/>
                  <a:ext cx="982934" cy="408045"/>
                </a:xfrm>
                <a:prstGeom prst="rect">
                  <a:avLst/>
                </a:prstGeom>
                <a:blipFill>
                  <a:blip r:embed="rId3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1CE0E340-02A8-210F-CF69-A8F7FD5052A4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303573" y="3130172"/>
              <a:ext cx="1655" cy="337100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0A48FB3A-BEF2-5EE4-EF64-57C01A5E8D29}"/>
                    </a:ext>
                  </a:extLst>
                </p:cNvPr>
                <p:cNvSpPr txBox="1"/>
                <p:nvPr/>
              </p:nvSpPr>
              <p:spPr>
                <a:xfrm>
                  <a:off x="7029254" y="3435840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>
                            <a:latin typeface="Cambria Math" panose="02040503050406030204" pitchFamily="18" charset="0"/>
                          </a:rPr>
                          <m:t>𝒊𝒅𝒙</m:t>
                        </m:r>
                        <m:r>
                          <a:rPr lang="de-DE" sz="1400" b="1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0A48FB3A-BEF2-5EE4-EF64-57C01A5E8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54" y="3435840"/>
                  <a:ext cx="586964" cy="3568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Verbinder: gewinkelt 30">
              <a:extLst>
                <a:ext uri="{FF2B5EF4-FFF2-40B4-BE49-F238E27FC236}">
                  <a16:creationId xmlns:a16="http://schemas.microsoft.com/office/drawing/2014/main" id="{CC5B168B-1140-8D27-A1C0-7673CFB87FDC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rot="16200000" flipH="1">
              <a:off x="6568048" y="2389756"/>
              <a:ext cx="778158" cy="144253"/>
            </a:xfrm>
            <a:prstGeom prst="bentConnector2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8D47849A-575B-C76D-7BBF-1295646405A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>
              <a:off x="7293414" y="2082965"/>
              <a:ext cx="498947" cy="478625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hteck 6">
                  <a:extLst>
                    <a:ext uri="{FF2B5EF4-FFF2-40B4-BE49-F238E27FC236}">
                      <a16:creationId xmlns:a16="http://schemas.microsoft.com/office/drawing/2014/main" id="{78688EEA-BD98-28C1-5C5F-BE2D30588D7F}"/>
                    </a:ext>
                  </a:extLst>
                </p:cNvPr>
                <p:cNvSpPr/>
                <p:nvPr/>
              </p:nvSpPr>
              <p:spPr>
                <a:xfrm>
                  <a:off x="7029254" y="2571750"/>
                  <a:ext cx="548639" cy="558422"/>
                </a:xfrm>
                <a:prstGeom prst="rect">
                  <a:avLst/>
                </a:prstGeom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135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echteck 6">
                  <a:extLst>
                    <a:ext uri="{FF2B5EF4-FFF2-40B4-BE49-F238E27FC236}">
                      <a16:creationId xmlns:a16="http://schemas.microsoft.com/office/drawing/2014/main" id="{78688EEA-BD98-28C1-5C5F-BE2D30588D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254" y="2571750"/>
                  <a:ext cx="548639" cy="5584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Inhaltsplatzhalter 2">
              <a:extLst>
                <a:ext uri="{FF2B5EF4-FFF2-40B4-BE49-F238E27FC236}">
                  <a16:creationId xmlns:a16="http://schemas.microsoft.com/office/drawing/2014/main" id="{94E188EC-3F0C-46C3-A0F5-78E33E9813B6}"/>
                </a:ext>
              </a:extLst>
            </p:cNvPr>
            <p:cNvSpPr txBox="1">
              <a:spLocks/>
            </p:cNvSpPr>
            <p:nvPr/>
          </p:nvSpPr>
          <p:spPr>
            <a:xfrm>
              <a:off x="5994182" y="1490977"/>
              <a:ext cx="1530218" cy="281653"/>
            </a:xfrm>
            <a:prstGeom prst="rect">
              <a:avLst/>
            </a:prstGeom>
          </p:spPr>
          <p:txBody>
            <a:bodyPr/>
            <a:lstStyle>
              <a:lvl1pPr marL="0" indent="0" algn="l" defTabSz="6858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1200"/>
                </a:spcAft>
                <a:buSzPct val="75000"/>
                <a:buFont typeface="Arial" panose="020B0604020202020204" pitchFamily="34" charset="0"/>
                <a:buNone/>
                <a:defRPr sz="15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SzPct val="75000"/>
                <a:buFont typeface="Arial" panose="020B0604020202020204" pitchFamily="34" charset="0"/>
                <a:buNone/>
                <a:defRPr sz="15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6858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Wingdings" panose="05000000000000000000" pitchFamily="2" charset="2"/>
                <a:buChar char="§"/>
                <a:defRPr sz="15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468000" indent="-234000" algn="l" defTabSz="6858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5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702000" indent="-234000" algn="l" defTabSz="6858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5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6858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SzPct val="75000"/>
                <a:buFont typeface="Arial" panose="020B0604020202020204" pitchFamily="34" charset="0"/>
                <a:buNone/>
                <a:defRPr sz="15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6858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SzPct val="75000"/>
                <a:buFont typeface="Arial" panose="020B0604020202020204" pitchFamily="34" charset="0"/>
                <a:buNone/>
                <a:defRPr sz="15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6858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SzPct val="75000"/>
                <a:buFont typeface="Arial" panose="020B0604020202020204" pitchFamily="34" charset="0"/>
                <a:buNone/>
                <a:defRPr sz="15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6858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SzPct val="75000"/>
                <a:buFont typeface="Arial" panose="020B0604020202020204" pitchFamily="34" charset="0"/>
                <a:buNone/>
                <a:defRPr sz="15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solidFill>
                    <a:schemeClr val="tx1"/>
                  </a:solidFill>
                </a:rPr>
                <a:t>Memory </a:t>
              </a:r>
              <a:r>
                <a:rPr lang="de-DE" sz="1200" dirty="0" err="1">
                  <a:solidFill>
                    <a:schemeClr val="tx1"/>
                  </a:solidFill>
                </a:rPr>
                <a:t>Address</a:t>
              </a:r>
              <a:endParaRPr lang="en-US" sz="900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12FE02C-A67C-431F-AE0D-12AB498C2651}"/>
                </a:ext>
              </a:extLst>
            </p:cNvPr>
            <p:cNvSpPr/>
            <p:nvPr/>
          </p:nvSpPr>
          <p:spPr>
            <a:xfrm>
              <a:off x="7991328" y="1885041"/>
              <a:ext cx="193965" cy="184458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7FEAA92-6939-4657-968A-7E6509C7C02F}"/>
                </a:ext>
              </a:extLst>
            </p:cNvPr>
            <p:cNvSpPr/>
            <p:nvPr/>
          </p:nvSpPr>
          <p:spPr>
            <a:xfrm>
              <a:off x="6068697" y="1885041"/>
              <a:ext cx="1404047" cy="18433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Tag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F4731064-8EB2-4873-A8BF-8E08D38CFEA8}"/>
                </a:ext>
              </a:extLst>
            </p:cNvPr>
            <p:cNvSpPr/>
            <p:nvPr/>
          </p:nvSpPr>
          <p:spPr>
            <a:xfrm>
              <a:off x="7472743" y="1885427"/>
              <a:ext cx="518585" cy="1840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Index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2D465D6-3255-4523-9998-8456790BDA20}"/>
                </a:ext>
              </a:extLst>
            </p:cNvPr>
            <p:cNvSpPr/>
            <p:nvPr/>
          </p:nvSpPr>
          <p:spPr>
            <a:xfrm>
              <a:off x="6088299" y="1900378"/>
              <a:ext cx="2096994" cy="18153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484191BA-A11C-438D-9331-9BF84A782AF0}"/>
              </a:ext>
            </a:extLst>
          </p:cNvPr>
          <p:cNvCxnSpPr>
            <a:cxnSpLocks/>
          </p:cNvCxnSpPr>
          <p:nvPr/>
        </p:nvCxnSpPr>
        <p:spPr>
          <a:xfrm>
            <a:off x="6839128" y="2549548"/>
            <a:ext cx="144016" cy="14401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68F15E7D-CEAD-41A8-B548-E7377D0EB21A}"/>
              </a:ext>
            </a:extLst>
          </p:cNvPr>
          <p:cNvCxnSpPr>
            <a:cxnSpLocks/>
          </p:cNvCxnSpPr>
          <p:nvPr/>
        </p:nvCxnSpPr>
        <p:spPr>
          <a:xfrm>
            <a:off x="7971333" y="2377173"/>
            <a:ext cx="144016" cy="14401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B519FF76-3C04-4487-8A98-E92BFC2F7287}"/>
              </a:ext>
            </a:extLst>
          </p:cNvPr>
          <p:cNvCxnSpPr>
            <a:cxnSpLocks/>
          </p:cNvCxnSpPr>
          <p:nvPr/>
        </p:nvCxnSpPr>
        <p:spPr>
          <a:xfrm>
            <a:off x="7365108" y="3673812"/>
            <a:ext cx="144016" cy="14401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FBDFD188-16F1-43E3-A577-925358AC2D93}"/>
              </a:ext>
            </a:extLst>
          </p:cNvPr>
          <p:cNvSpPr txBox="1"/>
          <p:nvPr/>
        </p:nvSpPr>
        <p:spPr>
          <a:xfrm>
            <a:off x="6601382" y="2549548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48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B8B91C6-56D7-41DE-ADEE-B5CB561569B2}"/>
              </a:ext>
            </a:extLst>
          </p:cNvPr>
          <p:cNvSpPr txBox="1"/>
          <p:nvPr/>
        </p:nvSpPr>
        <p:spPr>
          <a:xfrm>
            <a:off x="8029596" y="2297941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10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E506C569-60BB-4124-BC84-35F3D2182AAF}"/>
              </a:ext>
            </a:extLst>
          </p:cNvPr>
          <p:cNvSpPr txBox="1"/>
          <p:nvPr/>
        </p:nvSpPr>
        <p:spPr>
          <a:xfrm>
            <a:off x="7127749" y="3673812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10</a:t>
            </a:r>
          </a:p>
        </p:txBody>
      </p:sp>
      <p:sp>
        <p:nvSpPr>
          <p:cNvPr id="60" name="Datumsplatzhalter 59">
            <a:extLst>
              <a:ext uri="{FF2B5EF4-FFF2-40B4-BE49-F238E27FC236}">
                <a16:creationId xmlns:a16="http://schemas.microsoft.com/office/drawing/2014/main" id="{2BE5FBAE-07EC-4C63-9E57-BE79163B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327D-1298-485F-B7C3-A49076B26E7E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192" name="Foliennummernplatzhalter 191">
            <a:extLst>
              <a:ext uri="{FF2B5EF4-FFF2-40B4-BE49-F238E27FC236}">
                <a16:creationId xmlns:a16="http://schemas.microsoft.com/office/drawing/2014/main" id="{F802D001-2CC5-4B16-83A0-A95B0184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84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F0EE5-C226-4E69-BB0D-711B331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Comparison: Software vs. Hardware (FPGA + ASIC)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171F16-BD81-4EC1-999D-5FD7CE17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ADD1-8B60-41FB-BAF4-CB3044CE647D}" type="datetime4">
              <a:rPr lang="de-DE" smtClean="0"/>
              <a:t>16. August 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A2F845-8C7E-4D80-8538-9C8996C4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GB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619C785-1A50-4957-81A6-B14EE143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04BB-8A3A-4636-B113-A6CBB7876AF6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F3E8F45-B670-42B1-A78C-60B5475BF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02" y="1409726"/>
            <a:ext cx="670808" cy="5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FB39C7-485D-4240-A281-40DDFFB50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03" y="1422923"/>
            <a:ext cx="631169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4D2C15C-4E8B-46DF-AD3C-F9136AACC3E6}"/>
                  </a:ext>
                </a:extLst>
              </p:cNvPr>
              <p:cNvSpPr txBox="1"/>
              <p:nvPr/>
            </p:nvSpPr>
            <p:spPr>
              <a:xfrm>
                <a:off x="5991969" y="3165688"/>
                <a:ext cx="52863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50" b="1" i="1">
                          <a:solidFill>
                            <a:srgbClr val="17365C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de-DE" sz="4050" b="1" dirty="0">
                  <a:solidFill>
                    <a:srgbClr val="17365C"/>
                  </a:solidFill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4D2C15C-4E8B-46DF-AD3C-F9136AAC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69" y="3165688"/>
                <a:ext cx="528638" cy="715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2F7A9D28-AEA2-4D7D-B228-C15C60433B6D}"/>
              </a:ext>
            </a:extLst>
          </p:cNvPr>
          <p:cNvSpPr txBox="1"/>
          <p:nvPr/>
        </p:nvSpPr>
        <p:spPr>
          <a:xfrm>
            <a:off x="303034" y="1419622"/>
            <a:ext cx="205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>
                <a:solidFill>
                  <a:srgbClr val="17365C"/>
                </a:solidFill>
              </a:rPr>
              <a:t>Power/Energy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A5F076F-EE74-4F29-A57E-EAE5AD2E8629}"/>
                  </a:ext>
                </a:extLst>
              </p:cNvPr>
              <p:cNvSpPr txBox="1"/>
              <p:nvPr/>
            </p:nvSpPr>
            <p:spPr>
              <a:xfrm>
                <a:off x="5988469" y="1327026"/>
                <a:ext cx="52863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50">
                          <a:solidFill>
                            <a:srgbClr val="17365C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de-DE" sz="4050" dirty="0">
                  <a:solidFill>
                    <a:srgbClr val="17365C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A5F076F-EE74-4F29-A57E-EAE5AD2E8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469" y="1327026"/>
                <a:ext cx="528638" cy="715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2EB207C-60C3-4601-BA0D-014BF5901D87}"/>
                  </a:ext>
                </a:extLst>
              </p:cNvPr>
              <p:cNvSpPr txBox="1"/>
              <p:nvPr/>
            </p:nvSpPr>
            <p:spPr>
              <a:xfrm>
                <a:off x="3848383" y="1337885"/>
                <a:ext cx="52863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50" b="1">
                          <a:solidFill>
                            <a:srgbClr val="17365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 sz="4050" b="1" dirty="0">
                  <a:solidFill>
                    <a:srgbClr val="17365C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2EB207C-60C3-4601-BA0D-014BF590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383" y="1337885"/>
                <a:ext cx="528638" cy="715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F897DFD3-4AE0-47A6-9A3C-DF6B45061575}"/>
              </a:ext>
            </a:extLst>
          </p:cNvPr>
          <p:cNvSpPr txBox="1"/>
          <p:nvPr/>
        </p:nvSpPr>
        <p:spPr>
          <a:xfrm>
            <a:off x="303033" y="2369057"/>
            <a:ext cx="205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>
                <a:solidFill>
                  <a:srgbClr val="17365C"/>
                </a:solidFill>
              </a:rPr>
              <a:t>Maintainability/</a:t>
            </a:r>
            <a:br>
              <a:rPr lang="en-GB" sz="1800" b="1" dirty="0">
                <a:solidFill>
                  <a:srgbClr val="17365C"/>
                </a:solidFill>
              </a:rPr>
            </a:br>
            <a:r>
              <a:rPr lang="en-GB" sz="1800" b="1" dirty="0">
                <a:solidFill>
                  <a:srgbClr val="17365C"/>
                </a:solidFill>
              </a:rPr>
              <a:t>Flexibility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7E47A12A-B732-4FA4-8D8B-F2ACF067D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41" y="2355726"/>
            <a:ext cx="631169" cy="540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B1F49D1-4606-4073-8664-2636B9383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85" y="2320247"/>
            <a:ext cx="670808" cy="54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AC9D197-E5EC-4FB4-BFB8-58F437296F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955" y="2355534"/>
            <a:ext cx="672375" cy="5400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43535E11-C0F7-401E-9826-F000F5055A1D}"/>
              </a:ext>
            </a:extLst>
          </p:cNvPr>
          <p:cNvSpPr txBox="1"/>
          <p:nvPr/>
        </p:nvSpPr>
        <p:spPr>
          <a:xfrm>
            <a:off x="303032" y="3361357"/>
            <a:ext cx="205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>
                <a:solidFill>
                  <a:srgbClr val="17365C"/>
                </a:solidFill>
              </a:rPr>
              <a:t>Performance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84D92BFE-4F94-48EE-A38E-75BA732EC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13" y="3274138"/>
            <a:ext cx="670808" cy="54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EB5279F-6A0A-4DB5-B518-952746AA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03" y="3274138"/>
            <a:ext cx="631169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8A0317CF-EAE0-4DCF-9E41-A3A48925E3D6}"/>
                  </a:ext>
                </a:extLst>
              </p:cNvPr>
              <p:cNvSpPr txBox="1"/>
              <p:nvPr/>
            </p:nvSpPr>
            <p:spPr>
              <a:xfrm>
                <a:off x="3829455" y="3165688"/>
                <a:ext cx="52863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50" b="1" i="1">
                          <a:solidFill>
                            <a:srgbClr val="17365C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de-DE" sz="4050" b="1" dirty="0">
                  <a:solidFill>
                    <a:srgbClr val="17365C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8A0317CF-EAE0-4DCF-9E41-A3A48925E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455" y="3165688"/>
                <a:ext cx="528638" cy="7155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feld 35">
            <a:extLst>
              <a:ext uri="{FF2B5EF4-FFF2-40B4-BE49-F238E27FC236}">
                <a16:creationId xmlns:a16="http://schemas.microsoft.com/office/drawing/2014/main" id="{D2A797FC-74B0-4D87-AB0A-5274BE1BC19B}"/>
              </a:ext>
            </a:extLst>
          </p:cNvPr>
          <p:cNvSpPr txBox="1"/>
          <p:nvPr/>
        </p:nvSpPr>
        <p:spPr>
          <a:xfrm>
            <a:off x="303034" y="4208192"/>
            <a:ext cx="205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>
                <a:solidFill>
                  <a:srgbClr val="17365C"/>
                </a:solidFill>
              </a:rPr>
              <a:t>Development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411F424-9803-4868-9262-BC14FDF369FE}"/>
                  </a:ext>
                </a:extLst>
              </p:cNvPr>
              <p:cNvSpPr txBox="1"/>
              <p:nvPr/>
            </p:nvSpPr>
            <p:spPr>
              <a:xfrm>
                <a:off x="3848383" y="2238369"/>
                <a:ext cx="52863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50" b="1" i="1">
                          <a:solidFill>
                            <a:srgbClr val="17365C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de-DE" sz="4050" b="1" dirty="0">
                  <a:solidFill>
                    <a:srgbClr val="17365C"/>
                  </a:solidFill>
                </a:endParaRPr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411F424-9803-4868-9262-BC14FDF3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383" y="2238369"/>
                <a:ext cx="528638" cy="715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AA7AE54E-18DF-4CEF-BD89-B7429193B2F7}"/>
                  </a:ext>
                </a:extLst>
              </p:cNvPr>
              <p:cNvSpPr txBox="1"/>
              <p:nvPr/>
            </p:nvSpPr>
            <p:spPr>
              <a:xfrm>
                <a:off x="5991969" y="2243999"/>
                <a:ext cx="52863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50" b="1" i="1">
                          <a:solidFill>
                            <a:srgbClr val="17365C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</m:oMath>
                  </m:oMathPara>
                </a14:m>
                <a:endParaRPr lang="de-DE" sz="4050" b="1" dirty="0">
                  <a:solidFill>
                    <a:srgbClr val="17365C"/>
                  </a:solidFill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AA7AE54E-18DF-4CEF-BD89-B7429193B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69" y="2243999"/>
                <a:ext cx="528638" cy="7155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id="{F0FCB1B3-2C1C-4BC4-8780-0E87831DD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84" y="4087079"/>
            <a:ext cx="631169" cy="540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64A591C-8454-4808-9478-BE327D4C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78" y="4099033"/>
            <a:ext cx="670808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FBC5DC2-E945-4A6E-993B-5CFF40A6FC2F}"/>
                  </a:ext>
                </a:extLst>
              </p:cNvPr>
              <p:cNvSpPr txBox="1"/>
              <p:nvPr/>
            </p:nvSpPr>
            <p:spPr>
              <a:xfrm>
                <a:off x="3840409" y="4005986"/>
                <a:ext cx="52863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50" b="1">
                          <a:solidFill>
                            <a:srgbClr val="17365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 sz="4050" b="1" dirty="0">
                  <a:solidFill>
                    <a:srgbClr val="17365C"/>
                  </a:solidFill>
                </a:endParaRPr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FBC5DC2-E945-4A6E-993B-5CFF40A6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09" y="4005986"/>
                <a:ext cx="528638" cy="715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39386E1-BF3E-40A7-9998-74DB19A8397E}"/>
                  </a:ext>
                </a:extLst>
              </p:cNvPr>
              <p:cNvSpPr txBox="1"/>
              <p:nvPr/>
            </p:nvSpPr>
            <p:spPr>
              <a:xfrm>
                <a:off x="5998652" y="3992313"/>
                <a:ext cx="52863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50">
                          <a:solidFill>
                            <a:srgbClr val="17365C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de-DE" sz="4050" dirty="0">
                  <a:solidFill>
                    <a:srgbClr val="17365C"/>
                  </a:solidFill>
                </a:endParaRPr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39386E1-BF3E-40A7-9998-74DB19A83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652" y="3992313"/>
                <a:ext cx="528638" cy="7155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E81BD7E4-97AB-46A0-BE94-A013D9C005C5}"/>
              </a:ext>
            </a:extLst>
          </p:cNvPr>
          <p:cNvSpPr/>
          <p:nvPr/>
        </p:nvSpPr>
        <p:spPr>
          <a:xfrm>
            <a:off x="2845040" y="843535"/>
            <a:ext cx="4754426" cy="434514"/>
          </a:xfrm>
          <a:prstGeom prst="rightArrow">
            <a:avLst>
              <a:gd name="adj1" fmla="val 48461"/>
              <a:gd name="adj2" fmla="val 81772"/>
            </a:avLst>
          </a:prstGeom>
          <a:solidFill>
            <a:srgbClr val="17365C"/>
          </a:solidFill>
          <a:ln>
            <a:solidFill>
              <a:srgbClr val="173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13" b="1" dirty="0" err="1"/>
              <a:t>Better</a:t>
            </a:r>
            <a:endParaRPr lang="de-DE" sz="1200" b="1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E453BD12-E9D6-4D6C-A3F8-09DDB7BE1B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402" y="4136918"/>
            <a:ext cx="672375" cy="540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0B7740D9-EADB-4784-83FE-46CFA1EC45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5293" y="3241937"/>
            <a:ext cx="672375" cy="540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F74776D5-FA6B-4195-AEF8-C7FDA66FC4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9378" y="1409726"/>
            <a:ext cx="672375" cy="54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E9EFC1C-C873-4AA5-99AD-401C2B77A917}"/>
              </a:ext>
            </a:extLst>
          </p:cNvPr>
          <p:cNvSpPr txBox="1"/>
          <p:nvPr/>
        </p:nvSpPr>
        <p:spPr>
          <a:xfrm>
            <a:off x="7196474" y="1408857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ASIC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547B43E-0055-44A8-9CF3-94410AC47DC8}"/>
              </a:ext>
            </a:extLst>
          </p:cNvPr>
          <p:cNvSpPr txBox="1"/>
          <p:nvPr/>
        </p:nvSpPr>
        <p:spPr>
          <a:xfrm>
            <a:off x="5214887" y="1787642"/>
            <a:ext cx="655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26758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31" grpId="0"/>
      <p:bldP spid="35" grpId="0"/>
      <p:bldP spid="36" grpId="0"/>
      <p:bldP spid="37" grpId="0"/>
      <p:bldP spid="38" grpId="0"/>
      <p:bldP spid="42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2E11A-1979-75BE-4A85-7FDEAF13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Hardware Constraints for Cryptography – Attacker Modell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48505953-5D81-2F1C-0708-D226DD9FAE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00" y="1131590"/>
                <a:ext cx="3854920" cy="3672408"/>
              </a:xfrm>
            </p:spPr>
            <p:txBody>
              <a:bodyPr/>
              <a:lstStyle/>
              <a:p>
                <a:r>
                  <a:rPr lang="en-US" b="1" dirty="0"/>
                  <a:t>Attacker Model is different </a:t>
                </a:r>
                <a:r>
                  <a:rPr lang="en-US" dirty="0"/>
                  <a:t>from </a:t>
                </a:r>
                <a:r>
                  <a:rPr lang="en-US" b="1" dirty="0"/>
                  <a:t>what</a:t>
                </a:r>
                <a:br>
                  <a:rPr lang="en-US" b="1" dirty="0"/>
                </a:br>
                <a:r>
                  <a:rPr lang="en-US" b="1" dirty="0"/>
                  <a:t>we usually assume in symmetric</a:t>
                </a:r>
                <a:br>
                  <a:rPr lang="en-US" b="1" dirty="0"/>
                </a:br>
                <a:r>
                  <a:rPr lang="en-US" b="1" dirty="0"/>
                  <a:t>cryptography</a:t>
                </a:r>
                <a:endParaRPr lang="de-DE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tx2"/>
                    </a:solidFill>
                  </a:rPr>
                  <a:t>attacker has </a:t>
                </a:r>
                <a:r>
                  <a:rPr lang="en-US" b="1" dirty="0">
                    <a:solidFill>
                      <a:schemeClr val="tx2"/>
                    </a:solidFill>
                  </a:rPr>
                  <a:t>never</a:t>
                </a:r>
                <a:r>
                  <a:rPr lang="en-US" dirty="0">
                    <a:solidFill>
                      <a:schemeClr val="tx2"/>
                    </a:solidFill>
                  </a:rPr>
                  <a:t> access to the 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attacker can observe </a:t>
                </a:r>
                <a:r>
                  <a:rPr lang="en-US" b="1" dirty="0"/>
                  <a:t>if two addresses collide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attacker aims to find </a:t>
                </a:r>
                <a:r>
                  <a:rPr lang="en-US" b="1" dirty="0"/>
                  <a:t>colliding addresses</a:t>
                </a:r>
              </a:p>
              <a:p>
                <a:pPr lvl="1"/>
                <a:endParaRPr lang="en-US" sz="1350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48505953-5D81-2F1C-0708-D226DD9FA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00" y="1131590"/>
                <a:ext cx="3854920" cy="3672408"/>
              </a:xfrm>
              <a:blipFill>
                <a:blip r:embed="rId2"/>
                <a:stretch>
                  <a:fillRect l="-633" t="-4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3DDC55-F382-1E43-C0BD-B273F357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7414D-CDB4-2812-90AB-A59743D5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A37877F-6022-44FF-B34A-E9D88D447CA6}" type="slidenum">
              <a:rPr lang="en-US" smtClean="0"/>
              <a:pPr algn="ctr"/>
              <a:t>40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422DF30-72C9-4EF8-B6EE-11F030245867}"/>
              </a:ext>
            </a:extLst>
          </p:cNvPr>
          <p:cNvGrpSpPr/>
          <p:nvPr/>
        </p:nvGrpSpPr>
        <p:grpSpPr>
          <a:xfrm>
            <a:off x="4406650" y="1766003"/>
            <a:ext cx="4313856" cy="2245907"/>
            <a:chOff x="4862612" y="1621987"/>
            <a:chExt cx="3660374" cy="1905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339110D1-5F2D-DC20-2808-9DFD4851DF8C}"/>
                    </a:ext>
                  </a:extLst>
                </p:cNvPr>
                <p:cNvSpPr txBox="1"/>
                <p:nvPr/>
              </p:nvSpPr>
              <p:spPr>
                <a:xfrm>
                  <a:off x="7030981" y="2839441"/>
                  <a:ext cx="982934" cy="408045"/>
                </a:xfrm>
                <a:prstGeom prst="rect">
                  <a:avLst/>
                </a:prstGeom>
              </p:spPr>
              <p:txBody>
                <a:bodyPr anchor="t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de-DE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339110D1-5F2D-DC20-2808-9DFD4851D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981" y="2839441"/>
                  <a:ext cx="982934" cy="4080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fik 24" descr="Stoppuhr 25% mit einfarbiger Füllung">
              <a:extLst>
                <a:ext uri="{FF2B5EF4-FFF2-40B4-BE49-F238E27FC236}">
                  <a16:creationId xmlns:a16="http://schemas.microsoft.com/office/drawing/2014/main" id="{D7EF9833-FC68-4CF3-51B5-1711095B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01107" y="1672092"/>
              <a:ext cx="408530" cy="408530"/>
            </a:xfrm>
            <a:prstGeom prst="rect">
              <a:avLst/>
            </a:prstGeom>
          </p:spPr>
        </p:pic>
        <p:pic>
          <p:nvPicPr>
            <p:cNvPr id="27" name="Grafik 26" descr="Sperren mit einfarbiger Füllung">
              <a:extLst>
                <a:ext uri="{FF2B5EF4-FFF2-40B4-BE49-F238E27FC236}">
                  <a16:creationId xmlns:a16="http://schemas.microsoft.com/office/drawing/2014/main" id="{A28C7397-17F1-38DC-3C51-1224BBF0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64825" y="2180775"/>
              <a:ext cx="562847" cy="562847"/>
            </a:xfrm>
            <a:prstGeom prst="rect">
              <a:avLst/>
            </a:prstGeom>
          </p:spPr>
        </p:pic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64B26135-4FA9-F1C4-C3B8-FC96F2D331CD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6119424" y="1948873"/>
              <a:ext cx="0" cy="356864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49E626DA-3592-640D-4C8B-F05B2AAFD8FC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535925" y="1948873"/>
              <a:ext cx="0" cy="356864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355109C-222D-E6F3-8AD1-316201B13886}"/>
                </a:ext>
              </a:extLst>
            </p:cNvPr>
            <p:cNvCxnSpPr>
              <a:cxnSpLocks/>
            </p:cNvCxnSpPr>
            <p:nvPr/>
          </p:nvCxnSpPr>
          <p:spPr>
            <a:xfrm>
              <a:off x="6267110" y="2853217"/>
              <a:ext cx="0" cy="356864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1CE0E340-02A8-210F-CF69-A8F7FD5052A4}"/>
                </a:ext>
              </a:extLst>
            </p:cNvPr>
            <p:cNvCxnSpPr>
              <a:cxnSpLocks/>
            </p:cNvCxnSpPr>
            <p:nvPr/>
          </p:nvCxnSpPr>
          <p:spPr>
            <a:xfrm>
              <a:off x="7413545" y="2853217"/>
              <a:ext cx="0" cy="356864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3431FBE-22CE-B484-EEDA-6B9749DFDA51}"/>
                    </a:ext>
                  </a:extLst>
                </p:cNvPr>
                <p:cNvSpPr txBox="1"/>
                <p:nvPr/>
              </p:nvSpPr>
              <p:spPr>
                <a:xfrm>
                  <a:off x="5790524" y="1628593"/>
                  <a:ext cx="657800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</a:rPr>
                          <m:t>𝑨𝒅𝒅</m:t>
                        </m:r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3431FBE-22CE-B484-EEDA-6B9749DFD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524" y="1628593"/>
                  <a:ext cx="657800" cy="3568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8BB7A36E-42FD-F316-85F8-7C9EE2032178}"/>
                    </a:ext>
                  </a:extLst>
                </p:cNvPr>
                <p:cNvSpPr txBox="1"/>
                <p:nvPr/>
              </p:nvSpPr>
              <p:spPr>
                <a:xfrm>
                  <a:off x="7207025" y="1621987"/>
                  <a:ext cx="657800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</a:rPr>
                          <m:t>𝑨𝒅𝒅</m:t>
                        </m:r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8BB7A36E-42FD-F316-85F8-7C9EE2032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7025" y="1621987"/>
                  <a:ext cx="657800" cy="3568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94914649-E779-6F2D-3DE8-678E59CCC831}"/>
                    </a:ext>
                  </a:extLst>
                </p:cNvPr>
                <p:cNvSpPr txBox="1"/>
                <p:nvPr/>
              </p:nvSpPr>
              <p:spPr>
                <a:xfrm>
                  <a:off x="4862612" y="2960983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</a:rPr>
                          <m:t>𝑻𝒂</m:t>
                        </m:r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94914649-E779-6F2D-3DE8-678E59CCC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612" y="2960983"/>
                  <a:ext cx="586964" cy="3568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Verbinder: gewinkelt 33">
              <a:extLst>
                <a:ext uri="{FF2B5EF4-FFF2-40B4-BE49-F238E27FC236}">
                  <a16:creationId xmlns:a16="http://schemas.microsoft.com/office/drawing/2014/main" id="{FD1355D0-E896-39BD-6A95-555614C23F5F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rot="10800000" flipV="1">
              <a:off x="5449576" y="2853218"/>
              <a:ext cx="534830" cy="286197"/>
            </a:xfrm>
            <a:prstGeom prst="bentConnector3">
              <a:avLst>
                <a:gd name="adj1" fmla="val 2128"/>
              </a:avLst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383105C4-F473-3D90-9C5A-23870519F936}"/>
                    </a:ext>
                  </a:extLst>
                </p:cNvPr>
                <p:cNvSpPr txBox="1"/>
                <p:nvPr/>
              </p:nvSpPr>
              <p:spPr>
                <a:xfrm>
                  <a:off x="8015478" y="2975415"/>
                  <a:ext cx="507508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</a:rPr>
                          <m:t>𝑻𝒂</m:t>
                        </m:r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383105C4-F473-3D90-9C5A-23870519F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5478" y="2975415"/>
                  <a:ext cx="507508" cy="3568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78970F52-CC0A-1992-9280-65460589686A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7696255" y="2853219"/>
              <a:ext cx="319223" cy="300628"/>
            </a:xfrm>
            <a:prstGeom prst="bentConnector3">
              <a:avLst>
                <a:gd name="adj1" fmla="val -128"/>
              </a:avLst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C2BA7E05-D453-A9AA-7928-CBAEC108BCF2}"/>
                    </a:ext>
                  </a:extLst>
                </p:cNvPr>
                <p:cNvSpPr txBox="1"/>
                <p:nvPr/>
              </p:nvSpPr>
              <p:spPr>
                <a:xfrm>
                  <a:off x="5973628" y="3153847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𝒊𝒅𝒙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C2BA7E05-D453-A9AA-7928-CBAEC108B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628" y="3153847"/>
                  <a:ext cx="586964" cy="3568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0A48FB3A-BEF2-5EE4-EF64-57C01A5E8D29}"/>
                    </a:ext>
                  </a:extLst>
                </p:cNvPr>
                <p:cNvSpPr txBox="1"/>
                <p:nvPr/>
              </p:nvSpPr>
              <p:spPr>
                <a:xfrm>
                  <a:off x="7149104" y="3170810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𝒊𝒅𝒙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0A48FB3A-BEF2-5EE4-EF64-57C01A5E8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104" y="3170810"/>
                  <a:ext cx="586964" cy="35686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0D9BDA75-3456-A26A-3AF6-FECF4E10793F}"/>
                    </a:ext>
                  </a:extLst>
                </p:cNvPr>
                <p:cNvSpPr txBox="1"/>
                <p:nvPr/>
              </p:nvSpPr>
              <p:spPr>
                <a:xfrm>
                  <a:off x="6544534" y="3153847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0D9BDA75-3456-A26A-3AF6-FECF4E107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534" y="3153847"/>
                  <a:ext cx="586964" cy="3568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0227D759-F973-72EA-24CD-4096AF76C180}"/>
                    </a:ext>
                  </a:extLst>
                </p:cNvPr>
                <p:cNvSpPr txBox="1"/>
                <p:nvPr/>
              </p:nvSpPr>
              <p:spPr>
                <a:xfrm>
                  <a:off x="6545266" y="3058957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0227D759-F973-72EA-24CD-4096AF76C1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266" y="3058957"/>
                  <a:ext cx="586964" cy="3568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F4430735-F674-4F0E-8C47-3B3B16792275}"/>
                    </a:ext>
                  </a:extLst>
                </p:cNvPr>
                <p:cNvSpPr/>
                <p:nvPr/>
              </p:nvSpPr>
              <p:spPr>
                <a:xfrm>
                  <a:off x="5845104" y="2305736"/>
                  <a:ext cx="548640" cy="54864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F4430735-F674-4F0E-8C47-3B3B167922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5104" y="2305736"/>
                  <a:ext cx="548640" cy="54864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CD414B2F-B9CC-5CC3-7086-8E2847930522}"/>
                    </a:ext>
                  </a:extLst>
                </p:cNvPr>
                <p:cNvSpPr/>
                <p:nvPr/>
              </p:nvSpPr>
              <p:spPr>
                <a:xfrm>
                  <a:off x="7261605" y="2305736"/>
                  <a:ext cx="548640" cy="54864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CD414B2F-B9CC-5CC3-7086-8E28479305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605" y="2305736"/>
                  <a:ext cx="548640" cy="54864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3271999-3876-4BF2-AA0F-FFB66E63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45BD-0857-4688-BC9E-69E38ED67A65}" type="datetime4">
              <a:rPr lang="de-DE" smtClean="0"/>
              <a:t>16.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83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2E11A-1979-75BE-4A85-7FDEAF138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419"/>
            <a:ext cx="7920880" cy="255099"/>
          </a:xfrm>
        </p:spPr>
        <p:txBody>
          <a:bodyPr/>
          <a:lstStyle/>
          <a:p>
            <a:r>
              <a:rPr lang="en-US" dirty="0"/>
              <a:t>New Hardware Constraints for Cryptography – Approaches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505953-5D81-2F1C-0708-D226DD9F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8" y="987574"/>
            <a:ext cx="6438503" cy="3672408"/>
          </a:xfrm>
        </p:spPr>
        <p:txBody>
          <a:bodyPr/>
          <a:lstStyle/>
          <a:p>
            <a:r>
              <a:rPr lang="en-US" dirty="0"/>
              <a:t>Approach 1: Use a low-latency block cipher (e.g. 64-bit PRINCE)</a:t>
            </a:r>
          </a:p>
          <a:p>
            <a:pPr marL="519750" lvl="2" indent="-285750"/>
            <a:r>
              <a:rPr lang="en-US" sz="1400" dirty="0"/>
              <a:t>Zero-pad 58-bit input and sample index-bits </a:t>
            </a:r>
            <a:br>
              <a:rPr lang="en-US" sz="1400" dirty="0"/>
            </a:br>
            <a:r>
              <a:rPr lang="en-US" sz="1400" dirty="0"/>
              <a:t>from ciphertext, use remainder as tag</a:t>
            </a:r>
          </a:p>
          <a:p>
            <a:pPr marL="519750" lvl="2" indent="-285750"/>
            <a:r>
              <a:rPr lang="en-US" sz="1400" dirty="0"/>
              <a:t>6 Bit storage overhead for the tag and </a:t>
            </a:r>
            <a:br>
              <a:rPr lang="en-US" sz="1400" dirty="0"/>
            </a:br>
            <a:r>
              <a:rPr lang="en-US" sz="1400" dirty="0"/>
              <a:t>comparison logic </a:t>
            </a:r>
            <a:r>
              <a:rPr lang="en-US" sz="1400" dirty="0">
                <a:sym typeface="Wingdings" panose="05000000000000000000" pitchFamily="2" charset="2"/>
              </a:rPr>
              <a:t> expensive</a:t>
            </a:r>
          </a:p>
          <a:p>
            <a:r>
              <a:rPr lang="en-US" dirty="0"/>
              <a:t>Approach 2: Design a 58-bit block cipher</a:t>
            </a:r>
          </a:p>
          <a:p>
            <a:pPr marL="519750" lvl="2" indent="-285750"/>
            <a:r>
              <a:rPr lang="en-US" sz="1400" dirty="0"/>
              <a:t>Possible, but conventional design</a:t>
            </a:r>
            <a:br>
              <a:rPr lang="en-US" sz="1400" dirty="0"/>
            </a:br>
            <a:r>
              <a:rPr lang="en-US" sz="1400" dirty="0"/>
              <a:t>processes more (tag) data than required</a:t>
            </a:r>
          </a:p>
          <a:p>
            <a:pPr marL="519750" lvl="2" indent="-285750"/>
            <a:r>
              <a:rPr lang="en-US" sz="1400" dirty="0"/>
              <a:t>Ignores the weaker adversary model </a:t>
            </a:r>
            <a:br>
              <a:rPr lang="en-US" sz="1400" dirty="0"/>
            </a:br>
            <a:r>
              <a:rPr lang="en-US" sz="1400" dirty="0"/>
              <a:t>(no output available to attacker!)</a:t>
            </a:r>
          </a:p>
          <a:p>
            <a:r>
              <a:rPr lang="en-US" dirty="0"/>
              <a:t>Approach 3: </a:t>
            </a:r>
            <a:r>
              <a:rPr lang="en-US" b="0" dirty="0"/>
              <a:t>Design a 10-bit cipher with</a:t>
            </a:r>
            <a:br>
              <a:rPr lang="en-US" b="0" dirty="0"/>
            </a:br>
            <a:r>
              <a:rPr lang="en-US" b="0" dirty="0"/>
              <a:t>                      reduced latency </a:t>
            </a:r>
            <a:br>
              <a:rPr lang="en-US" dirty="0"/>
            </a:br>
            <a:r>
              <a:rPr lang="en-US" dirty="0"/>
              <a:t>	         </a:t>
            </a:r>
            <a:r>
              <a:rPr lang="en-US" b="0" dirty="0">
                <a:sym typeface="Wingdings" panose="05000000000000000000" pitchFamily="2" charset="2"/>
              </a:rPr>
              <a:t> </a:t>
            </a:r>
            <a:r>
              <a:rPr lang="en-US" b="0" i="1" dirty="0">
                <a:solidFill>
                  <a:schemeClr val="accent3"/>
                </a:solidFill>
                <a:sym typeface="Wingdings" panose="05000000000000000000" pitchFamily="2" charset="2"/>
              </a:rPr>
              <a:t>SCARF</a:t>
            </a:r>
            <a:r>
              <a:rPr lang="en-US" b="0" dirty="0">
                <a:sym typeface="Wingdings" panose="05000000000000000000" pitchFamily="2" charset="2"/>
              </a:rPr>
              <a:t> [CGL+23]</a:t>
            </a:r>
            <a:endParaRPr lang="en-US" b="0" dirty="0"/>
          </a:p>
          <a:p>
            <a:pPr marL="519750" lvl="2" indent="-285750"/>
            <a:endParaRPr lang="en-US" sz="1400" dirty="0"/>
          </a:p>
          <a:p>
            <a:pPr marL="519750" lvl="2" indent="-285750"/>
            <a:endParaRPr lang="en-US" sz="1400" dirty="0"/>
          </a:p>
          <a:p>
            <a:pPr lvl="1"/>
            <a:endParaRPr lang="en-US" sz="1350" dirty="0"/>
          </a:p>
          <a:p>
            <a:endParaRPr lang="en-US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3DDC55-F382-1E43-C0BD-B273F357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7414D-CDB4-2812-90AB-A59743D5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A37877F-6022-44FF-B34A-E9D88D447CA6}" type="slidenum">
              <a:rPr lang="en-US" smtClean="0"/>
              <a:pPr algn="ctr"/>
              <a:t>41</a:t>
            </a:fld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C3DB2AEE-F310-7486-F95E-31ACEEC8276D}"/>
              </a:ext>
            </a:extLst>
          </p:cNvPr>
          <p:cNvSpPr txBox="1"/>
          <p:nvPr/>
        </p:nvSpPr>
        <p:spPr>
          <a:xfrm>
            <a:off x="240664" y="1046254"/>
            <a:ext cx="3854921" cy="327116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350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422DF30-72C9-4EF8-B6EE-11F030245867}"/>
              </a:ext>
            </a:extLst>
          </p:cNvPr>
          <p:cNvGrpSpPr/>
          <p:nvPr/>
        </p:nvGrpSpPr>
        <p:grpSpPr>
          <a:xfrm>
            <a:off x="4420284" y="1808375"/>
            <a:ext cx="4313856" cy="2245907"/>
            <a:chOff x="4862612" y="1621987"/>
            <a:chExt cx="3660374" cy="1905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339110D1-5F2D-DC20-2808-9DFD4851DF8C}"/>
                    </a:ext>
                  </a:extLst>
                </p:cNvPr>
                <p:cNvSpPr txBox="1"/>
                <p:nvPr/>
              </p:nvSpPr>
              <p:spPr>
                <a:xfrm>
                  <a:off x="7030981" y="2839441"/>
                  <a:ext cx="982934" cy="408045"/>
                </a:xfrm>
                <a:prstGeom prst="rect">
                  <a:avLst/>
                </a:prstGeom>
              </p:spPr>
              <p:txBody>
                <a:bodyPr anchor="t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de-DE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339110D1-5F2D-DC20-2808-9DFD4851D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981" y="2839441"/>
                  <a:ext cx="982934" cy="40804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fik 24" descr="Stoppuhr 25% mit einfarbiger Füllung">
              <a:extLst>
                <a:ext uri="{FF2B5EF4-FFF2-40B4-BE49-F238E27FC236}">
                  <a16:creationId xmlns:a16="http://schemas.microsoft.com/office/drawing/2014/main" id="{D7EF9833-FC68-4CF3-51B5-1711095B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01107" y="1672092"/>
              <a:ext cx="408530" cy="408530"/>
            </a:xfrm>
            <a:prstGeom prst="rect">
              <a:avLst/>
            </a:prstGeom>
          </p:spPr>
        </p:pic>
        <p:pic>
          <p:nvPicPr>
            <p:cNvPr id="27" name="Grafik 26" descr="Sperren mit einfarbiger Füllung">
              <a:extLst>
                <a:ext uri="{FF2B5EF4-FFF2-40B4-BE49-F238E27FC236}">
                  <a16:creationId xmlns:a16="http://schemas.microsoft.com/office/drawing/2014/main" id="{A28C7397-17F1-38DC-3C51-1224BBF0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64825" y="2180775"/>
              <a:ext cx="562847" cy="562847"/>
            </a:xfrm>
            <a:prstGeom prst="rect">
              <a:avLst/>
            </a:prstGeom>
          </p:spPr>
        </p:pic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64B26135-4FA9-F1C4-C3B8-FC96F2D331CD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6119424" y="1948873"/>
              <a:ext cx="0" cy="356864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49E626DA-3592-640D-4C8B-F05B2AAFD8FC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535925" y="1948873"/>
              <a:ext cx="0" cy="356864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355109C-222D-E6F3-8AD1-316201B13886}"/>
                </a:ext>
              </a:extLst>
            </p:cNvPr>
            <p:cNvCxnSpPr>
              <a:cxnSpLocks/>
            </p:cNvCxnSpPr>
            <p:nvPr/>
          </p:nvCxnSpPr>
          <p:spPr>
            <a:xfrm>
              <a:off x="6267110" y="2853217"/>
              <a:ext cx="0" cy="356864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1CE0E340-02A8-210F-CF69-A8F7FD5052A4}"/>
                </a:ext>
              </a:extLst>
            </p:cNvPr>
            <p:cNvCxnSpPr>
              <a:cxnSpLocks/>
            </p:cNvCxnSpPr>
            <p:nvPr/>
          </p:nvCxnSpPr>
          <p:spPr>
            <a:xfrm>
              <a:off x="7413545" y="2853217"/>
              <a:ext cx="0" cy="356864"/>
            </a:xfrm>
            <a:prstGeom prst="straightConnector1">
              <a:avLst/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3431FBE-22CE-B484-EEDA-6B9749DFDA51}"/>
                    </a:ext>
                  </a:extLst>
                </p:cNvPr>
                <p:cNvSpPr txBox="1"/>
                <p:nvPr/>
              </p:nvSpPr>
              <p:spPr>
                <a:xfrm>
                  <a:off x="5790524" y="1628593"/>
                  <a:ext cx="657800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</a:rPr>
                          <m:t>𝑨𝒅𝒅</m:t>
                        </m:r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3431FBE-22CE-B484-EEDA-6B9749DFD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524" y="1628593"/>
                  <a:ext cx="657800" cy="3568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8BB7A36E-42FD-F316-85F8-7C9EE2032178}"/>
                    </a:ext>
                  </a:extLst>
                </p:cNvPr>
                <p:cNvSpPr txBox="1"/>
                <p:nvPr/>
              </p:nvSpPr>
              <p:spPr>
                <a:xfrm>
                  <a:off x="7207025" y="1621987"/>
                  <a:ext cx="657800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</a:rPr>
                          <m:t>𝑨𝒅𝒅</m:t>
                        </m:r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8BB7A36E-42FD-F316-85F8-7C9EE2032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7025" y="1621987"/>
                  <a:ext cx="657800" cy="3568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94914649-E779-6F2D-3DE8-678E59CCC831}"/>
                    </a:ext>
                  </a:extLst>
                </p:cNvPr>
                <p:cNvSpPr txBox="1"/>
                <p:nvPr/>
              </p:nvSpPr>
              <p:spPr>
                <a:xfrm>
                  <a:off x="4862612" y="2960983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</a:rPr>
                          <m:t>𝑻𝒂</m:t>
                        </m:r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94914649-E779-6F2D-3DE8-678E59CCC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612" y="2960983"/>
                  <a:ext cx="586964" cy="3568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Verbinder: gewinkelt 33">
              <a:extLst>
                <a:ext uri="{FF2B5EF4-FFF2-40B4-BE49-F238E27FC236}">
                  <a16:creationId xmlns:a16="http://schemas.microsoft.com/office/drawing/2014/main" id="{FD1355D0-E896-39BD-6A95-555614C23F5F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rot="10800000" flipV="1">
              <a:off x="5449576" y="2853218"/>
              <a:ext cx="534830" cy="286197"/>
            </a:xfrm>
            <a:prstGeom prst="bentConnector3">
              <a:avLst>
                <a:gd name="adj1" fmla="val 2128"/>
              </a:avLst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383105C4-F473-3D90-9C5A-23870519F936}"/>
                    </a:ext>
                  </a:extLst>
                </p:cNvPr>
                <p:cNvSpPr txBox="1"/>
                <p:nvPr/>
              </p:nvSpPr>
              <p:spPr>
                <a:xfrm>
                  <a:off x="8015478" y="2975415"/>
                  <a:ext cx="507508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</a:rPr>
                          <m:t>𝑻𝒂</m:t>
                        </m:r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383105C4-F473-3D90-9C5A-23870519F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5478" y="2975415"/>
                  <a:ext cx="507508" cy="3568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78970F52-CC0A-1992-9280-65460589686A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7696255" y="2853219"/>
              <a:ext cx="319223" cy="300628"/>
            </a:xfrm>
            <a:prstGeom prst="bentConnector3">
              <a:avLst>
                <a:gd name="adj1" fmla="val -128"/>
              </a:avLst>
            </a:prstGeom>
            <a:ln w="158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C2BA7E05-D453-A9AA-7928-CBAEC108BCF2}"/>
                    </a:ext>
                  </a:extLst>
                </p:cNvPr>
                <p:cNvSpPr txBox="1"/>
                <p:nvPr/>
              </p:nvSpPr>
              <p:spPr>
                <a:xfrm>
                  <a:off x="5973628" y="3153847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𝒊𝒅𝒙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C2BA7E05-D453-A9AA-7928-CBAEC108B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628" y="3153847"/>
                  <a:ext cx="586964" cy="3568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0A48FB3A-BEF2-5EE4-EF64-57C01A5E8D29}"/>
                    </a:ext>
                  </a:extLst>
                </p:cNvPr>
                <p:cNvSpPr txBox="1"/>
                <p:nvPr/>
              </p:nvSpPr>
              <p:spPr>
                <a:xfrm>
                  <a:off x="7149104" y="3170810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𝒊𝒅𝒙</m:t>
                            </m:r>
                          </m:e>
                          <m:sub>
                            <m:r>
                              <a:rPr lang="de-DE" sz="15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0A48FB3A-BEF2-5EE4-EF64-57C01A5E8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104" y="3170810"/>
                  <a:ext cx="586964" cy="3568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0D9BDA75-3456-A26A-3AF6-FECF4E10793F}"/>
                    </a:ext>
                  </a:extLst>
                </p:cNvPr>
                <p:cNvSpPr txBox="1"/>
                <p:nvPr/>
              </p:nvSpPr>
              <p:spPr>
                <a:xfrm>
                  <a:off x="6544534" y="3153847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0D9BDA75-3456-A26A-3AF6-FECF4E107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534" y="3153847"/>
                  <a:ext cx="586964" cy="35686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0227D759-F973-72EA-24CD-4096AF76C180}"/>
                    </a:ext>
                  </a:extLst>
                </p:cNvPr>
                <p:cNvSpPr txBox="1"/>
                <p:nvPr/>
              </p:nvSpPr>
              <p:spPr>
                <a:xfrm>
                  <a:off x="6545266" y="3058957"/>
                  <a:ext cx="586964" cy="356864"/>
                </a:xfrm>
                <a:prstGeom prst="rect">
                  <a:avLst/>
                </a:prstGeom>
              </p:spPr>
              <p:txBody>
                <a:bodyPr anchor="ctr"/>
                <a:lstStyle>
                  <a:defPPr>
                    <a:defRPr lang="en-US"/>
                  </a:defPPr>
                  <a:lvl1pPr marL="228600" indent="-228600">
                    <a:lnSpc>
                      <a:spcPct val="15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</a:lvl1pPr>
                  <a:lvl2pPr marL="685800" lvl="1" indent="-228600">
                    <a:lnSpc>
                      <a:spcPct val="15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/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/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0227D759-F973-72EA-24CD-4096AF76C1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266" y="3058957"/>
                  <a:ext cx="586964" cy="3568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F4430735-F674-4F0E-8C47-3B3B16792275}"/>
                    </a:ext>
                  </a:extLst>
                </p:cNvPr>
                <p:cNvSpPr/>
                <p:nvPr/>
              </p:nvSpPr>
              <p:spPr>
                <a:xfrm>
                  <a:off x="5845104" y="2305736"/>
                  <a:ext cx="548640" cy="54864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F4430735-F674-4F0E-8C47-3B3B167922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5104" y="2305736"/>
                  <a:ext cx="548640" cy="54864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CD414B2F-B9CC-5CC3-7086-8E2847930522}"/>
                    </a:ext>
                  </a:extLst>
                </p:cNvPr>
                <p:cNvSpPr/>
                <p:nvPr/>
              </p:nvSpPr>
              <p:spPr>
                <a:xfrm>
                  <a:off x="7261605" y="2305736"/>
                  <a:ext cx="548640" cy="54864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CD414B2F-B9CC-5CC3-7086-8E28479305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605" y="2305736"/>
                  <a:ext cx="548640" cy="54864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046B677B-0764-4375-A949-A9F86ED2C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38114"/>
              </p:ext>
            </p:extLst>
          </p:nvPr>
        </p:nvGraphicFramePr>
        <p:xfrm>
          <a:off x="3997488" y="4412063"/>
          <a:ext cx="85684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261497730"/>
                    </a:ext>
                  </a:extLst>
                </a:gridCol>
                <a:gridCol w="7992416">
                  <a:extLst>
                    <a:ext uri="{9D8B030D-6E8A-4147-A177-3AD203B41FA5}">
                      <a16:colId xmlns:a16="http://schemas.microsoft.com/office/drawing/2014/main" val="4063774962"/>
                    </a:ext>
                  </a:extLst>
                </a:gridCol>
              </a:tblGrid>
              <a:tr h="193394"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[CGL+23]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Federico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Canale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Tim Güneysu, Gregor Leander, Jan Philipp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Thoma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Yosuke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Todo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Rei Ueno:</a:t>
                      </a:r>
                    </a:p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SCARF - A Low-Latency Block Cipher for Secure Cache-Randomization. USENIX Security Symposium 2023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4112932"/>
                  </a:ext>
                </a:extLst>
              </a:tr>
            </a:tbl>
          </a:graphicData>
        </a:graphic>
      </p:graphicFrame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6203057-24AD-497C-A2F1-FAA570DA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6121-CF34-4D27-8D46-ABE44B40D912}" type="datetime4">
              <a:rPr lang="de-DE" smtClean="0"/>
              <a:t>16.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FA07B-98AB-4A22-8CAD-785418E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New Hardware Constraints for Cryptography – SCARF Cipher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BDE3F7-3E24-4395-9E04-E094E7D06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SCARF is a 10-bit tweakable </a:t>
            </a:r>
            <a:br>
              <a:rPr lang="en-US" dirty="0"/>
            </a:br>
            <a:r>
              <a:rPr lang="en-US" dirty="0"/>
              <a:t>block cipher with 48-bit tweak</a:t>
            </a:r>
            <a:br>
              <a:rPr lang="en-US" dirty="0"/>
            </a:br>
            <a:r>
              <a:rPr lang="en-US" dirty="0"/>
              <a:t>and 240 Bit key</a:t>
            </a:r>
          </a:p>
          <a:p>
            <a:pPr lvl="1"/>
            <a:r>
              <a:rPr lang="en-US" sz="1600" dirty="0"/>
              <a:t>Latency optimized combination </a:t>
            </a:r>
            <a:br>
              <a:rPr lang="en-US" sz="1600" dirty="0"/>
            </a:br>
            <a:r>
              <a:rPr lang="en-US" sz="1600" dirty="0"/>
              <a:t>of SPN and Feistel structure</a:t>
            </a:r>
            <a:br>
              <a:rPr lang="en-US" sz="1600" dirty="0"/>
            </a:br>
            <a:endParaRPr lang="en-US" sz="1600" dirty="0"/>
          </a:p>
          <a:p>
            <a:r>
              <a:rPr lang="en-US" dirty="0"/>
              <a:t>Designed for 7 + 1 rounds</a:t>
            </a:r>
          </a:p>
          <a:p>
            <a:r>
              <a:rPr lang="en-US" b="1" dirty="0"/>
              <a:t>Further cryptanalysis welcome!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926AB3-4A86-4C1A-814C-62C993F46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F5FE4F-06C1-4205-ACCC-3C653F42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EA37877F-6022-44FF-B34A-E9D88D447CA6}" type="slidenum">
              <a:rPr lang="en-US" smtClean="0"/>
              <a:pPr algn="ctr"/>
              <a:t>42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10F9DD-A83C-B00A-7879-D2E7520B4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863" y="711156"/>
            <a:ext cx="2691305" cy="37465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6CE595-295A-DDF5-5745-54CE5B9A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727" y="785620"/>
            <a:ext cx="2016786" cy="1550435"/>
          </a:xfrm>
          <a:prstGeom prst="rect">
            <a:avLst/>
          </a:prstGeom>
          <a:ln w="19050" cap="sq">
            <a:solidFill>
              <a:schemeClr val="tx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BD9F7ED-24A5-A42A-3F7C-C08378F75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57" y="2937688"/>
            <a:ext cx="2058899" cy="1526212"/>
          </a:xfrm>
          <a:prstGeom prst="rect">
            <a:avLst/>
          </a:prstGeom>
          <a:ln w="19050" cap="sq">
            <a:solidFill>
              <a:schemeClr val="tx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274AA9D-1A8B-2481-3A58-FBBA75002087}"/>
              </a:ext>
            </a:extLst>
          </p:cNvPr>
          <p:cNvCxnSpPr>
            <a:endCxn id="7" idx="1"/>
          </p:cNvCxnSpPr>
          <p:nvPr/>
        </p:nvCxnSpPr>
        <p:spPr>
          <a:xfrm>
            <a:off x="5617846" y="1343025"/>
            <a:ext cx="989882" cy="217812"/>
          </a:xfrm>
          <a:prstGeom prst="straightConnector1">
            <a:avLst/>
          </a:prstGeom>
          <a:ln w="2222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A771CC9-82FB-CA0B-40D9-658FD2C2A14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617845" y="3700795"/>
            <a:ext cx="991311" cy="202469"/>
          </a:xfrm>
          <a:prstGeom prst="straightConnector1">
            <a:avLst/>
          </a:prstGeom>
          <a:ln w="22225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E694E87-C599-5434-BB7D-5630EC440E4D}"/>
              </a:ext>
            </a:extLst>
          </p:cNvPr>
          <p:cNvSpPr txBox="1"/>
          <p:nvPr/>
        </p:nvSpPr>
        <p:spPr>
          <a:xfrm>
            <a:off x="285857" y="1042663"/>
            <a:ext cx="2993456" cy="34150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1013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67F12F-FE7A-B658-559B-94A67A0A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1326326"/>
            <a:ext cx="3495638" cy="2674598"/>
          </a:xfrm>
          <a:prstGeom prst="rect">
            <a:avLst/>
          </a:prstGeom>
          <a:ln w="38100" cap="sq">
            <a:solidFill>
              <a:schemeClr val="tx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8A77E-07E6-43FD-93BF-A8CA0E72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A45B-8721-41D0-B9BD-BD485CB35AA7}" type="datetime4">
              <a:rPr lang="de-DE" smtClean="0"/>
              <a:t>16.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4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A4E54-732A-4ED0-86C7-65519953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81" y="1134619"/>
            <a:ext cx="8172000" cy="720000"/>
          </a:xfrm>
        </p:spPr>
        <p:txBody>
          <a:bodyPr/>
          <a:lstStyle/>
          <a:p>
            <a:r>
              <a:rPr lang="de-DE" dirty="0">
                <a:latin typeface="+mn-lt"/>
              </a:rPr>
              <a:t>DIRECTIONS </a:t>
            </a:r>
            <a:endParaRPr lang="en-US" dirty="0">
              <a:latin typeface="+mn-lt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8CF6531-D2BC-0C66-B7EF-97E5AA6EB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280" y="1760513"/>
            <a:ext cx="7956143" cy="1079897"/>
          </a:xfrm>
        </p:spPr>
        <p:txBody>
          <a:bodyPr/>
          <a:lstStyle/>
          <a:p>
            <a:r>
              <a:rPr lang="en-US" sz="2800" dirty="0"/>
              <a:t>Trusted and Security-oriented 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4121535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DC1755-99DB-4427-AABB-51458C39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and Security-oriented Hardware Design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769081-0E99-48F8-AA52-D00021D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E111-92A3-4E73-8F7A-A17121EB3B2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51" name="Datumsplatzhalter 150">
            <a:extLst>
              <a:ext uri="{FF2B5EF4-FFF2-40B4-BE49-F238E27FC236}">
                <a16:creationId xmlns:a16="http://schemas.microsoft.com/office/drawing/2014/main" id="{C9F0D454-552F-4C70-991D-F19D3174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3368-3366-464B-9D29-BBD9A6EC63A7}" type="datetime4">
              <a:rPr lang="de-DE" smtClean="0"/>
              <a:t>16. August 2023</a:t>
            </a:fld>
            <a:endParaRPr lang="en-US"/>
          </a:p>
        </p:txBody>
      </p:sp>
      <p:sp>
        <p:nvSpPr>
          <p:cNvPr id="298" name="Fußzeilenplatzhalter 27">
            <a:extLst>
              <a:ext uri="{FF2B5EF4-FFF2-40B4-BE49-F238E27FC236}">
                <a16:creationId xmlns:a16="http://schemas.microsoft.com/office/drawing/2014/main" id="{A42E915E-E19E-4E31-A12B-205F28E4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1640" y="4919549"/>
            <a:ext cx="4583632" cy="230832"/>
          </a:xfrm>
        </p:spPr>
        <p:txBody>
          <a:bodyPr/>
          <a:lstStyle/>
          <a:p>
            <a:r>
              <a:rPr lang="en-US"/>
              <a:t>Hardware Security – Challenges and Directions – Tim Güneysu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93F5C35-E964-7BFA-81D6-1D8DDBD49D06}"/>
              </a:ext>
            </a:extLst>
          </p:cNvPr>
          <p:cNvCxnSpPr>
            <a:cxnSpLocks/>
          </p:cNvCxnSpPr>
          <p:nvPr/>
        </p:nvCxnSpPr>
        <p:spPr>
          <a:xfrm>
            <a:off x="250825" y="1454901"/>
            <a:ext cx="8554608" cy="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0FD8D2FF-30BD-0E79-377F-DC3FBCC39FFF}"/>
              </a:ext>
            </a:extLst>
          </p:cNvPr>
          <p:cNvSpPr txBox="1"/>
          <p:nvPr/>
        </p:nvSpPr>
        <p:spPr>
          <a:xfrm>
            <a:off x="3671903" y="1081759"/>
            <a:ext cx="18001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Abstraction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8D1FF4-A0BE-3641-DAC3-56CAD222FC1F}"/>
              </a:ext>
            </a:extLst>
          </p:cNvPr>
          <p:cNvSpPr txBox="1"/>
          <p:nvPr/>
        </p:nvSpPr>
        <p:spPr>
          <a:xfrm>
            <a:off x="-144564" y="2627255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System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522F4E2-551F-3DC9-77CB-96DF3C5619B4}"/>
              </a:ext>
            </a:extLst>
          </p:cNvPr>
          <p:cNvSpPr txBox="1"/>
          <p:nvPr/>
        </p:nvSpPr>
        <p:spPr>
          <a:xfrm>
            <a:off x="1475656" y="2627255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Algorithm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5035D7-9D88-450C-2C07-9B39241EBBB3}"/>
              </a:ext>
            </a:extLst>
          </p:cNvPr>
          <p:cNvSpPr txBox="1"/>
          <p:nvPr/>
        </p:nvSpPr>
        <p:spPr>
          <a:xfrm>
            <a:off x="3240000" y="2627255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Register Transfer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1351C38-7D19-E6CB-A3EE-04D40B6A3967}"/>
              </a:ext>
            </a:extLst>
          </p:cNvPr>
          <p:cNvSpPr txBox="1"/>
          <p:nvPr/>
        </p:nvSpPr>
        <p:spPr>
          <a:xfrm>
            <a:off x="4824000" y="2627255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Gate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5CB030-5B1E-FB48-59F6-83B0775FFBA3}"/>
              </a:ext>
            </a:extLst>
          </p:cNvPr>
          <p:cNvSpPr txBox="1"/>
          <p:nvPr/>
        </p:nvSpPr>
        <p:spPr>
          <a:xfrm>
            <a:off x="6156000" y="2642954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Circuit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4A9255-CAAC-D111-1624-9E817859EB66}"/>
              </a:ext>
            </a:extLst>
          </p:cNvPr>
          <p:cNvSpPr txBox="1"/>
          <p:nvPr/>
        </p:nvSpPr>
        <p:spPr>
          <a:xfrm>
            <a:off x="7524276" y="2627255"/>
            <a:ext cx="1656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3560"/>
                </a:solidFill>
              </a:rPr>
              <a:t>Material </a:t>
            </a:r>
          </a:p>
        </p:txBody>
      </p:sp>
      <p:pic>
        <p:nvPicPr>
          <p:cNvPr id="15" name="Grafik 14" descr="Cloudcomputing Silhouette">
            <a:extLst>
              <a:ext uri="{FF2B5EF4-FFF2-40B4-BE49-F238E27FC236}">
                <a16:creationId xmlns:a16="http://schemas.microsoft.com/office/drawing/2014/main" id="{69921876-01F4-5242-C5E4-00C3BBE4A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528" y="1743013"/>
            <a:ext cx="720000" cy="720000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0A7881F-419A-30B3-6013-608AD3D9276F}"/>
              </a:ext>
            </a:extLst>
          </p:cNvPr>
          <p:cNvGrpSpPr>
            <a:grpSpLocks noChangeAspect="1"/>
          </p:cNvGrpSpPr>
          <p:nvPr/>
        </p:nvGrpSpPr>
        <p:grpSpPr>
          <a:xfrm>
            <a:off x="1619672" y="1743005"/>
            <a:ext cx="1270339" cy="648000"/>
            <a:chOff x="3371431" y="1551332"/>
            <a:chExt cx="1416547" cy="722581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8F07A6C-885D-7EBD-E361-B1B282814331}"/>
                </a:ext>
              </a:extLst>
            </p:cNvPr>
            <p:cNvSpPr/>
            <p:nvPr/>
          </p:nvSpPr>
          <p:spPr>
            <a:xfrm>
              <a:off x="3371431" y="1817529"/>
              <a:ext cx="504050" cy="189653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>
                  <a:solidFill>
                    <a:srgbClr val="003560"/>
                  </a:solidFill>
                </a:rPr>
                <a:t>CPU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B74B83D-CA93-6B8B-4DAE-087A01A7C5F0}"/>
                </a:ext>
              </a:extLst>
            </p:cNvPr>
            <p:cNvSpPr/>
            <p:nvPr/>
          </p:nvSpPr>
          <p:spPr>
            <a:xfrm>
              <a:off x="4283928" y="1817808"/>
              <a:ext cx="504050" cy="189653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>
                  <a:solidFill>
                    <a:srgbClr val="003560"/>
                  </a:solidFill>
                </a:rPr>
                <a:t>ROM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660B58-A60F-A84A-4050-20BDD9B2B7F2}"/>
                </a:ext>
              </a:extLst>
            </p:cNvPr>
            <p:cNvSpPr/>
            <p:nvPr/>
          </p:nvSpPr>
          <p:spPr>
            <a:xfrm>
              <a:off x="4283928" y="2084260"/>
              <a:ext cx="504050" cy="189653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>
                  <a:solidFill>
                    <a:srgbClr val="003560"/>
                  </a:solidFill>
                </a:rPr>
                <a:t>I/O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86C0CCA-F1DE-FAF3-E51B-3D0F4A253291}"/>
                </a:ext>
              </a:extLst>
            </p:cNvPr>
            <p:cNvSpPr/>
            <p:nvPr/>
          </p:nvSpPr>
          <p:spPr>
            <a:xfrm>
              <a:off x="4283928" y="1551332"/>
              <a:ext cx="504050" cy="189653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>
                  <a:solidFill>
                    <a:srgbClr val="003560"/>
                  </a:solidFill>
                </a:rPr>
                <a:t>RAM</a:t>
              </a:r>
            </a:p>
          </p:txBody>
        </p: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ED56CF85-A444-6268-DAF9-1A19AF2E8E09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3875481" y="1912356"/>
              <a:ext cx="408447" cy="279"/>
            </a:xfrm>
            <a:prstGeom prst="line">
              <a:avLst/>
            </a:prstGeom>
            <a:ln w="25400">
              <a:solidFill>
                <a:srgbClr val="0035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winkelte Verbindung 22">
              <a:extLst>
                <a:ext uri="{FF2B5EF4-FFF2-40B4-BE49-F238E27FC236}">
                  <a16:creationId xmlns:a16="http://schemas.microsoft.com/office/drawing/2014/main" id="{32A4A0BA-A5FC-B5C6-88A8-AEFE15E70F05}"/>
                </a:ext>
              </a:extLst>
            </p:cNvPr>
            <p:cNvCxnSpPr>
              <a:stCxn id="19" idx="1"/>
              <a:endCxn id="18" idx="1"/>
            </p:cNvCxnSpPr>
            <p:nvPr/>
          </p:nvCxnSpPr>
          <p:spPr>
            <a:xfrm rot="10800000" flipV="1">
              <a:off x="4283928" y="1646159"/>
              <a:ext cx="12700" cy="532928"/>
            </a:xfrm>
            <a:prstGeom prst="bentConnector3">
              <a:avLst>
                <a:gd name="adj1" fmla="val 1800000"/>
              </a:avLst>
            </a:prstGeom>
            <a:ln w="25400">
              <a:solidFill>
                <a:srgbClr val="0035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19B0CC38-E0ED-7E64-7121-A9BB3D65715D}"/>
              </a:ext>
            </a:extLst>
          </p:cNvPr>
          <p:cNvGrpSpPr>
            <a:grpSpLocks noChangeAspect="1"/>
          </p:cNvGrpSpPr>
          <p:nvPr/>
        </p:nvGrpSpPr>
        <p:grpSpPr>
          <a:xfrm>
            <a:off x="3707520" y="1734669"/>
            <a:ext cx="648000" cy="557125"/>
            <a:chOff x="3887638" y="2548574"/>
            <a:chExt cx="648000" cy="557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97BF258-331B-DD3B-6E15-7517B965B727}"/>
                    </a:ext>
                  </a:extLst>
                </p:cNvPr>
                <p:cNvSpPr/>
                <p:nvPr/>
              </p:nvSpPr>
              <p:spPr>
                <a:xfrm>
                  <a:off x="4319638" y="2889699"/>
                  <a:ext cx="216000" cy="216000"/>
                </a:xfrm>
                <a:prstGeom prst="ellipse">
                  <a:avLst/>
                </a:prstGeom>
                <a:solidFill>
                  <a:srgbClr val="003560">
                    <a:alpha val="30000"/>
                  </a:srgbClr>
                </a:solidFill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800" b="1">
                    <a:solidFill>
                      <a:srgbClr val="0035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97BF258-331B-DD3B-6E15-7517B965B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638" y="2889699"/>
                  <a:ext cx="216000" cy="216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rgbClr val="00356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50B0DA6-E6F7-C046-DCA1-3644CF65A32C}"/>
                    </a:ext>
                  </a:extLst>
                </p:cNvPr>
                <p:cNvSpPr/>
                <p:nvPr/>
              </p:nvSpPr>
              <p:spPr>
                <a:xfrm>
                  <a:off x="3887638" y="2889699"/>
                  <a:ext cx="216000" cy="216000"/>
                </a:xfrm>
                <a:prstGeom prst="ellipse">
                  <a:avLst/>
                </a:prstGeom>
                <a:solidFill>
                  <a:srgbClr val="003560">
                    <a:alpha val="30000"/>
                  </a:srgbClr>
                </a:solidFill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800" b="1">
                    <a:solidFill>
                      <a:srgbClr val="0035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50B0DA6-E6F7-C046-DCA1-3644CF65A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638" y="2889699"/>
                  <a:ext cx="216000" cy="216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rgbClr val="00356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5233D76-2043-BE78-F454-D95531215188}"/>
                    </a:ext>
                  </a:extLst>
                </p:cNvPr>
                <p:cNvSpPr/>
                <p:nvPr/>
              </p:nvSpPr>
              <p:spPr>
                <a:xfrm>
                  <a:off x="4103638" y="2548574"/>
                  <a:ext cx="216000" cy="216000"/>
                </a:xfrm>
                <a:prstGeom prst="ellipse">
                  <a:avLst/>
                </a:prstGeom>
                <a:solidFill>
                  <a:srgbClr val="003560">
                    <a:alpha val="30000"/>
                  </a:srgbClr>
                </a:solidFill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800" b="1" i="1" smtClean="0">
                                <a:solidFill>
                                  <a:srgbClr val="0035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800" b="1" dirty="0">
                    <a:solidFill>
                      <a:srgbClr val="0035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5233D76-2043-BE78-F454-D95531215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3638" y="2548574"/>
                  <a:ext cx="216000" cy="216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rgbClr val="00356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Gekrümmte Verbindung 28">
              <a:extLst>
                <a:ext uri="{FF2B5EF4-FFF2-40B4-BE49-F238E27FC236}">
                  <a16:creationId xmlns:a16="http://schemas.microsoft.com/office/drawing/2014/main" id="{2E5A40CF-DDA9-8925-6AB1-780132659008}"/>
                </a:ext>
              </a:extLst>
            </p:cNvPr>
            <p:cNvCxnSpPr>
              <a:stCxn id="26" idx="0"/>
              <a:endCxn id="27" idx="2"/>
            </p:cNvCxnSpPr>
            <p:nvPr/>
          </p:nvCxnSpPr>
          <p:spPr>
            <a:xfrm rot="5400000" flipH="1" flipV="1">
              <a:off x="3933076" y="2719137"/>
              <a:ext cx="233125" cy="108000"/>
            </a:xfrm>
            <a:prstGeom prst="curvedConnector2">
              <a:avLst/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krümmte Verbindung 29">
              <a:extLst>
                <a:ext uri="{FF2B5EF4-FFF2-40B4-BE49-F238E27FC236}">
                  <a16:creationId xmlns:a16="http://schemas.microsoft.com/office/drawing/2014/main" id="{563321E2-D0BB-E032-FBA2-1555E5485C76}"/>
                </a:ext>
              </a:extLst>
            </p:cNvPr>
            <p:cNvCxnSpPr>
              <a:cxnSpLocks/>
              <a:stCxn id="25" idx="4"/>
              <a:endCxn id="26" idx="5"/>
            </p:cNvCxnSpPr>
            <p:nvPr/>
          </p:nvCxnSpPr>
          <p:spPr>
            <a:xfrm rot="5400000" flipH="1">
              <a:off x="4234006" y="2912067"/>
              <a:ext cx="31632" cy="355632"/>
            </a:xfrm>
            <a:prstGeom prst="curvedConnector3">
              <a:avLst>
                <a:gd name="adj1" fmla="val -245084"/>
              </a:avLst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krümmte Verbindung 34">
              <a:extLst>
                <a:ext uri="{FF2B5EF4-FFF2-40B4-BE49-F238E27FC236}">
                  <a16:creationId xmlns:a16="http://schemas.microsoft.com/office/drawing/2014/main" id="{DE75D6AC-F3B7-0CBA-91AB-45AC0B00B46F}"/>
                </a:ext>
              </a:extLst>
            </p:cNvPr>
            <p:cNvCxnSpPr>
              <a:cxnSpLocks/>
              <a:stCxn id="25" idx="7"/>
              <a:endCxn id="27" idx="6"/>
            </p:cNvCxnSpPr>
            <p:nvPr/>
          </p:nvCxnSpPr>
          <p:spPr>
            <a:xfrm rot="16200000" flipV="1">
              <a:off x="4279444" y="2696769"/>
              <a:ext cx="264757" cy="184368"/>
            </a:xfrm>
            <a:prstGeom prst="curvedConnector2">
              <a:avLst/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37">
              <a:extLst>
                <a:ext uri="{FF2B5EF4-FFF2-40B4-BE49-F238E27FC236}">
                  <a16:creationId xmlns:a16="http://schemas.microsoft.com/office/drawing/2014/main" id="{81A68A47-4680-8DAB-D60C-73B5BF48B3F0}"/>
                </a:ext>
              </a:extLst>
            </p:cNvPr>
            <p:cNvCxnSpPr>
              <a:cxnSpLocks/>
              <a:stCxn id="25" idx="2"/>
              <a:endCxn id="27" idx="4"/>
            </p:cNvCxnSpPr>
            <p:nvPr/>
          </p:nvCxnSpPr>
          <p:spPr>
            <a:xfrm rot="10800000">
              <a:off x="4211638" y="2764575"/>
              <a:ext cx="108000" cy="233125"/>
            </a:xfrm>
            <a:prstGeom prst="curvedConnector2">
              <a:avLst/>
            </a:prstGeom>
            <a:ln w="25400">
              <a:solidFill>
                <a:srgbClr val="0035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Grafik 49" descr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definecolor{rubblue}{RGB}{0,53,98}&#10;&#10;\pagestyle{empty}&#10;\begin{document}&#10; &#10; \newcommand\SC{0.6}&#10; \newcommand\xoffset{30mm}&#10; &#10; \begin{circuitikz}  [transform shape,&gt;={Stealth[inset=0pt,length=8pt,angle'=28,round]}, line width=0.4mm, color=rubblue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\node [io] (A) {}; &#10;  \draw [-] (A.east) -- ++(17mm, 0mm) node [and port, anchor=in 1] (and) {};&#10;  \draw [-] (and.in 2) -- ++(-2mm, 0mm) node [not port, anchor=out, scale=0.5] (inv) {};&#10;  \draw [-] (inv.in) -- (A.east |- inv.in) node [io] (B) {};&#10; \draw [-] (and.out) -- ++(5mm, 0mm) node [io] (OUT) {};&#10;&#10;&#10;  &#10;  &#10;&#10;  &#10;  &#10;  &#10; \end{circuitikz}&#10; &#10; &#10;\end{document}" title="IguanaTex Bitmap Display">
            <a:extLst>
              <a:ext uri="{FF2B5EF4-FFF2-40B4-BE49-F238E27FC236}">
                <a16:creationId xmlns:a16="http://schemas.microsoft.com/office/drawing/2014/main" id="{ABBB842A-157E-2787-AC73-DCD73FFF0B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68000" y="1943255"/>
            <a:ext cx="1260000" cy="451770"/>
          </a:xfrm>
          <a:prstGeom prst="rect">
            <a:avLst/>
          </a:prstGeom>
        </p:spPr>
      </p:pic>
      <p:pic>
        <p:nvPicPr>
          <p:cNvPr id="53" name="Grafik 52" descr="\documentclass{article}&#10;\usepackage{amsmath}&#10;\usepackage{tikz}&#10;\usepackage{circuitikz}&#10;\definecolor{rubblue}{RGB}{0,53,98}&#10;\pagestyle{empty}&#10;\begin{document}&#10;&#10;\begin{circuitikz}[color=rubblue]&#10;  \ctikzset{tripoles/mos style/arrows}&#10;  &#10;  \draw (0,0) node [nmos] (M1) {M1};&#10;&#10;\end{circuitikz}&#10;&#10;&#10;\end{document}" title="IguanaTex Bitmap Display">
            <a:extLst>
              <a:ext uri="{FF2B5EF4-FFF2-40B4-BE49-F238E27FC236}">
                <a16:creationId xmlns:a16="http://schemas.microsoft.com/office/drawing/2014/main" id="{8E146744-F8F2-DB0B-B3C8-C6D1E8BE91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24000" y="1751794"/>
            <a:ext cx="659673" cy="648000"/>
          </a:xfrm>
          <a:prstGeom prst="rect">
            <a:avLst/>
          </a:prstGeom>
        </p:spPr>
      </p:pic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8BADEE8-21D4-ABAA-65B5-A854C2F4E183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2024095"/>
            <a:ext cx="936104" cy="360000"/>
            <a:chOff x="6120000" y="2016000"/>
            <a:chExt cx="936104" cy="360000"/>
          </a:xfrm>
        </p:grpSpPr>
        <p:sp>
          <p:nvSpPr>
            <p:cNvPr id="58" name="Sehne 57">
              <a:extLst>
                <a:ext uri="{FF2B5EF4-FFF2-40B4-BE49-F238E27FC236}">
                  <a16:creationId xmlns:a16="http://schemas.microsoft.com/office/drawing/2014/main" id="{93912AA5-1C28-7CDF-A7BB-DB39C108F61A}"/>
                </a:ext>
              </a:extLst>
            </p:cNvPr>
            <p:cNvSpPr/>
            <p:nvPr/>
          </p:nvSpPr>
          <p:spPr>
            <a:xfrm rot="16200000">
              <a:off x="6768000" y="2033739"/>
              <a:ext cx="216000" cy="216000"/>
            </a:xfrm>
            <a:prstGeom prst="chord">
              <a:avLst>
                <a:gd name="adj1" fmla="val 6224064"/>
                <a:gd name="adj2" fmla="val 1540592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  <p:sp>
          <p:nvSpPr>
            <p:cNvPr id="57" name="Sehne 56">
              <a:extLst>
                <a:ext uri="{FF2B5EF4-FFF2-40B4-BE49-F238E27FC236}">
                  <a16:creationId xmlns:a16="http://schemas.microsoft.com/office/drawing/2014/main" id="{7C94DE70-C257-F6BF-5F34-0BD8D9A35800}"/>
                </a:ext>
              </a:extLst>
            </p:cNvPr>
            <p:cNvSpPr/>
            <p:nvPr/>
          </p:nvSpPr>
          <p:spPr>
            <a:xfrm rot="16200000">
              <a:off x="6192000" y="2028082"/>
              <a:ext cx="216000" cy="216000"/>
            </a:xfrm>
            <a:prstGeom prst="chord">
              <a:avLst>
                <a:gd name="adj1" fmla="val 6224064"/>
                <a:gd name="adj2" fmla="val 1540592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8659F0B-C338-A254-DBAF-6DD605382BD1}"/>
                </a:ext>
              </a:extLst>
            </p:cNvPr>
            <p:cNvSpPr/>
            <p:nvPr/>
          </p:nvSpPr>
          <p:spPr>
            <a:xfrm>
              <a:off x="6120000" y="2160000"/>
              <a:ext cx="936104" cy="216000"/>
            </a:xfrm>
            <a:prstGeom prst="rect">
              <a:avLst/>
            </a:prstGeom>
            <a:no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E340FB70-C0AD-EC8C-A32F-9DE580DF659B}"/>
                </a:ext>
              </a:extLst>
            </p:cNvPr>
            <p:cNvSpPr/>
            <p:nvPr/>
          </p:nvSpPr>
          <p:spPr>
            <a:xfrm>
              <a:off x="6408000" y="2088000"/>
              <a:ext cx="360000" cy="72000"/>
            </a:xfrm>
            <a:prstGeom prst="rect">
              <a:avLst/>
            </a:prstGeom>
            <a:solidFill>
              <a:schemeClr val="bg1">
                <a:lumMod val="85000"/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38D60F13-CF00-7256-8F5A-A36959E3137C}"/>
                </a:ext>
              </a:extLst>
            </p:cNvPr>
            <p:cNvSpPr/>
            <p:nvPr/>
          </p:nvSpPr>
          <p:spPr>
            <a:xfrm>
              <a:off x="6408000" y="2016000"/>
              <a:ext cx="360000" cy="72000"/>
            </a:xfrm>
            <a:prstGeom prst="rect">
              <a:avLst/>
            </a:prstGeom>
            <a:solidFill>
              <a:schemeClr val="bg1">
                <a:lumMod val="50000"/>
                <a:alpha val="53000"/>
              </a:schemeClr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003560"/>
                </a:solidFill>
              </a:endParaRPr>
            </a:p>
          </p:txBody>
        </p:sp>
      </p:grp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63011C4-8B47-C65A-4E2C-159AD4F59A55}"/>
              </a:ext>
            </a:extLst>
          </p:cNvPr>
          <p:cNvCxnSpPr>
            <a:cxnSpLocks/>
          </p:cNvCxnSpPr>
          <p:nvPr/>
        </p:nvCxnSpPr>
        <p:spPr>
          <a:xfrm>
            <a:off x="250825" y="3183093"/>
            <a:ext cx="8554608" cy="0"/>
          </a:xfrm>
          <a:prstGeom prst="straightConnector1">
            <a:avLst/>
          </a:prstGeom>
          <a:ln w="50800">
            <a:solidFill>
              <a:srgbClr val="0035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26FF9403-4D07-F2AF-F917-1D28B899C692}"/>
              </a:ext>
            </a:extLst>
          </p:cNvPr>
          <p:cNvSpPr txBox="1"/>
          <p:nvPr/>
        </p:nvSpPr>
        <p:spPr>
          <a:xfrm>
            <a:off x="3671903" y="3279780"/>
            <a:ext cx="18001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3560"/>
                </a:solidFill>
              </a:rPr>
              <a:t>Low-Level Detail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966004-71B0-4137-8F9D-77ED5DC94BA6}"/>
              </a:ext>
            </a:extLst>
          </p:cNvPr>
          <p:cNvSpPr txBox="1"/>
          <p:nvPr/>
        </p:nvSpPr>
        <p:spPr>
          <a:xfrm>
            <a:off x="250825" y="3868038"/>
            <a:ext cx="8712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chemeClr val="tx2"/>
                </a:solidFill>
              </a:rPr>
              <a:t>Hardware design EDA support </a:t>
            </a:r>
            <a:r>
              <a:rPr lang="de-DE" sz="1800" b="1" dirty="0" err="1">
                <a:solidFill>
                  <a:schemeClr val="tx2"/>
                </a:solidFill>
              </a:rPr>
              <a:t>optimization</a:t>
            </a:r>
            <a:r>
              <a:rPr lang="de-DE" sz="1800" b="1" dirty="0">
                <a:solidFill>
                  <a:schemeClr val="tx2"/>
                </a:solidFill>
              </a:rPr>
              <a:t> </a:t>
            </a:r>
            <a:r>
              <a:rPr lang="de-DE" sz="1800" b="1" dirty="0" err="1">
                <a:solidFill>
                  <a:schemeClr val="tx2"/>
                </a:solidFill>
              </a:rPr>
              <a:t>for</a:t>
            </a:r>
            <a:r>
              <a:rPr lang="de-DE" sz="1800" b="1" dirty="0">
                <a:solidFill>
                  <a:schemeClr val="tx2"/>
                </a:solidFill>
              </a:rPr>
              <a:t> </a:t>
            </a:r>
            <a:r>
              <a:rPr lang="de-DE" sz="1800" b="1" dirty="0" err="1">
                <a:solidFill>
                  <a:schemeClr val="tx2"/>
                </a:solidFill>
              </a:rPr>
              <a:t>performance</a:t>
            </a:r>
            <a:r>
              <a:rPr lang="de-DE" sz="1800" b="1" dirty="0">
                <a:solidFill>
                  <a:schemeClr val="tx2"/>
                </a:solidFill>
              </a:rPr>
              <a:t>, </a:t>
            </a:r>
            <a:r>
              <a:rPr lang="de-DE" sz="1800" b="1" dirty="0" err="1">
                <a:solidFill>
                  <a:schemeClr val="tx2"/>
                </a:solidFill>
              </a:rPr>
              <a:t>area</a:t>
            </a:r>
            <a:r>
              <a:rPr lang="de-DE" sz="1800" b="1" dirty="0">
                <a:solidFill>
                  <a:schemeClr val="tx2"/>
                </a:solidFill>
              </a:rPr>
              <a:t> and </a:t>
            </a:r>
            <a:r>
              <a:rPr lang="de-DE" sz="1800" b="1" dirty="0" err="1">
                <a:solidFill>
                  <a:schemeClr val="tx2"/>
                </a:solidFill>
              </a:rPr>
              <a:t>energy</a:t>
            </a:r>
            <a:r>
              <a:rPr lang="de-DE" sz="1800" b="1" dirty="0">
                <a:solidFill>
                  <a:schemeClr val="tx2"/>
                </a:solidFill>
              </a:rPr>
              <a:t>.</a:t>
            </a:r>
          </a:p>
          <a:p>
            <a:r>
              <a:rPr lang="de-DE" sz="1800" b="1" dirty="0">
                <a:solidFill>
                  <a:schemeClr val="accent3"/>
                </a:solidFill>
              </a:rPr>
              <a:t>Support </a:t>
            </a:r>
            <a:r>
              <a:rPr lang="de-DE" sz="1800" b="1" dirty="0" err="1">
                <a:solidFill>
                  <a:schemeClr val="accent3"/>
                </a:solidFill>
              </a:rPr>
              <a:t>for</a:t>
            </a:r>
            <a:r>
              <a:rPr lang="de-DE" sz="1800" b="1" dirty="0">
                <a:solidFill>
                  <a:schemeClr val="accent3"/>
                </a:solidFill>
              </a:rPr>
              <a:t> </a:t>
            </a:r>
            <a:r>
              <a:rPr lang="de-DE" sz="1800" b="1" dirty="0" err="1">
                <a:solidFill>
                  <a:schemeClr val="accent3"/>
                </a:solidFill>
              </a:rPr>
              <a:t>security-oriented</a:t>
            </a:r>
            <a:r>
              <a:rPr lang="de-DE" sz="1800" b="1" dirty="0">
                <a:solidFill>
                  <a:schemeClr val="accent3"/>
                </a:solidFill>
              </a:rPr>
              <a:t> </a:t>
            </a:r>
            <a:r>
              <a:rPr lang="de-DE" sz="1800" b="1" dirty="0" err="1">
                <a:solidFill>
                  <a:schemeClr val="accent3"/>
                </a:solidFill>
              </a:rPr>
              <a:t>hardware</a:t>
            </a:r>
            <a:r>
              <a:rPr lang="de-DE" sz="1800" b="1" dirty="0">
                <a:solidFill>
                  <a:schemeClr val="accent3"/>
                </a:solidFill>
              </a:rPr>
              <a:t> design </a:t>
            </a:r>
            <a:r>
              <a:rPr lang="de-DE" sz="1800" b="1" dirty="0" err="1">
                <a:solidFill>
                  <a:schemeClr val="accent3"/>
                </a:solidFill>
              </a:rPr>
              <a:t>is</a:t>
            </a:r>
            <a:r>
              <a:rPr lang="de-DE" sz="1800" b="1" dirty="0">
                <a:solidFill>
                  <a:schemeClr val="accent3"/>
                </a:solidFill>
              </a:rPr>
              <a:t> </a:t>
            </a:r>
            <a:r>
              <a:rPr lang="de-DE" sz="1800" b="1" dirty="0" err="1">
                <a:solidFill>
                  <a:schemeClr val="accent3"/>
                </a:solidFill>
              </a:rPr>
              <a:t>required</a:t>
            </a:r>
            <a:r>
              <a:rPr lang="de-DE" sz="1800" b="1" dirty="0">
                <a:solidFill>
                  <a:schemeClr val="accent3"/>
                </a:solidFill>
              </a:rPr>
              <a:t> in EDA </a:t>
            </a:r>
          </a:p>
        </p:txBody>
      </p:sp>
    </p:spTree>
    <p:extLst>
      <p:ext uri="{BB962C8B-B14F-4D97-AF65-F5344CB8AC3E}">
        <p14:creationId xmlns:p14="http://schemas.microsoft.com/office/powerpoint/2010/main" val="135935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and Security-oriented Hardware Design</a:t>
            </a:r>
          </a:p>
        </p:txBody>
      </p:sp>
      <p:sp>
        <p:nvSpPr>
          <p:cNvPr id="33" name="Inhaltsplatzhalter 32">
            <a:extLst>
              <a:ext uri="{FF2B5EF4-FFF2-40B4-BE49-F238E27FC236}">
                <a16:creationId xmlns:a16="http://schemas.microsoft.com/office/drawing/2014/main" id="{B52B29C1-207A-DE2E-F9E6-85D674B7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/>
          <a:lstStyle/>
          <a:p>
            <a:pPr marL="4763"/>
            <a:r>
              <a:rPr lang="en-US" sz="1800" dirty="0"/>
              <a:t>Security-oriented design tool support is solely not sufficient</a:t>
            </a:r>
          </a:p>
          <a:p>
            <a:pPr>
              <a:lnSpc>
                <a:spcPct val="100000"/>
              </a:lnSpc>
            </a:pPr>
            <a:endParaRPr lang="en-US" sz="900" dirty="0"/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600" b="1" dirty="0"/>
              <a:t>Trust in development tools (external </a:t>
            </a:r>
            <a:br>
              <a:rPr lang="en-US" sz="1600" b="1" dirty="0"/>
            </a:br>
            <a:r>
              <a:rPr lang="en-US" sz="1600" b="1" dirty="0"/>
              <a:t>verification and validation required)</a:t>
            </a:r>
          </a:p>
          <a:p>
            <a:pPr marL="414975" lvl="2" indent="-180975">
              <a:buFont typeface="Wingdings" pitchFamily="2" charset="2"/>
              <a:buChar char="§"/>
            </a:pPr>
            <a:endParaRPr lang="en-US" sz="1600" b="1" dirty="0"/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600" b="1" dirty="0"/>
              <a:t>Trust in manufacturing parties and </a:t>
            </a:r>
            <a:br>
              <a:rPr lang="en-US" sz="1600" b="1" dirty="0"/>
            </a:br>
            <a:r>
              <a:rPr lang="en-US" sz="1600" b="1" dirty="0"/>
              <a:t>supply chains</a:t>
            </a:r>
            <a:endParaRPr lang="en-US" sz="1600" dirty="0"/>
          </a:p>
          <a:p>
            <a:pPr marL="414975" lvl="2" indent="-180975">
              <a:buFont typeface="Wingdings" pitchFamily="2" charset="2"/>
              <a:buChar char="§"/>
            </a:pPr>
            <a:endParaRPr lang="en-US" sz="1600" b="1" dirty="0"/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600" b="1" dirty="0"/>
              <a:t>Trust in delivery services </a:t>
            </a:r>
          </a:p>
          <a:p>
            <a:pPr marL="414975" lvl="2" indent="-180975">
              <a:buFont typeface="Wingdings" pitchFamily="2" charset="2"/>
              <a:buChar char="§"/>
            </a:pPr>
            <a:endParaRPr lang="en-US" sz="1600" b="1" dirty="0"/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600" b="1" dirty="0"/>
              <a:t>Trust in key management and </a:t>
            </a:r>
            <a:br>
              <a:rPr lang="en-US" sz="1600" b="1" dirty="0"/>
            </a:br>
            <a:r>
              <a:rPr lang="en-US" sz="1600" b="1" dirty="0"/>
              <a:t>distribution services </a:t>
            </a:r>
            <a:endParaRPr lang="en-US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14E2-A610-401B-A902-58AC19E4B2D5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7" name="Picture 4" descr="Bildergebnis für supply chain">
            <a:extLst>
              <a:ext uri="{FF2B5EF4-FFF2-40B4-BE49-F238E27FC236}">
                <a16:creationId xmlns:a16="http://schemas.microsoft.com/office/drawing/2014/main" id="{2740BA41-5DBD-01DD-869E-B786FADE9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73" y="1043996"/>
            <a:ext cx="2422927" cy="169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4385431-215F-F647-F254-B8351DE202C8}"/>
              </a:ext>
            </a:extLst>
          </p:cNvPr>
          <p:cNvGrpSpPr/>
          <p:nvPr/>
        </p:nvGrpSpPr>
        <p:grpSpPr>
          <a:xfrm>
            <a:off x="5177139" y="1814247"/>
            <a:ext cx="1264991" cy="1176709"/>
            <a:chOff x="6994534" y="1346409"/>
            <a:chExt cx="1633971" cy="163397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01745658-B9B5-5734-DAA0-0AB0A8129B1C}"/>
                </a:ext>
              </a:extLst>
            </p:cNvPr>
            <p:cNvGrpSpPr/>
            <p:nvPr/>
          </p:nvGrpSpPr>
          <p:grpSpPr>
            <a:xfrm>
              <a:off x="6994534" y="1346409"/>
              <a:ext cx="1633971" cy="1633971"/>
              <a:chOff x="8640000" y="3780000"/>
              <a:chExt cx="2088000" cy="2088000"/>
            </a:xfrm>
            <a:solidFill>
              <a:srgbClr val="003560"/>
            </a:solidFill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4D6F5610-AC9F-6DF0-E0C8-936AE4B5248B}"/>
                  </a:ext>
                </a:extLst>
              </p:cNvPr>
              <p:cNvSpPr/>
              <p:nvPr/>
            </p:nvSpPr>
            <p:spPr>
              <a:xfrm>
                <a:off x="9000000" y="4140000"/>
                <a:ext cx="1368000" cy="1368000"/>
              </a:xfrm>
              <a:prstGeom prst="rect">
                <a:avLst/>
              </a:prstGeom>
              <a:grpFill/>
              <a:ln w="1143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DE38FB2C-960E-C718-84F7-E9410E9F0DF2}"/>
                  </a:ext>
                </a:extLst>
              </p:cNvPr>
              <p:cNvSpPr/>
              <p:nvPr/>
            </p:nvSpPr>
            <p:spPr>
              <a:xfrm>
                <a:off x="9072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FF2153C4-AC7A-0C09-4952-8BA471691F83}"/>
                  </a:ext>
                </a:extLst>
              </p:cNvPr>
              <p:cNvSpPr/>
              <p:nvPr/>
            </p:nvSpPr>
            <p:spPr>
              <a:xfrm>
                <a:off x="9396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14F2415-27A5-789C-9A09-E72CBE140388}"/>
                  </a:ext>
                </a:extLst>
              </p:cNvPr>
              <p:cNvSpPr/>
              <p:nvPr/>
            </p:nvSpPr>
            <p:spPr>
              <a:xfrm>
                <a:off x="9720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89F40BAC-DEC1-E6C4-9705-D724559C5A56}"/>
                  </a:ext>
                </a:extLst>
              </p:cNvPr>
              <p:cNvSpPr/>
              <p:nvPr/>
            </p:nvSpPr>
            <p:spPr>
              <a:xfrm>
                <a:off x="10044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37712C3D-85B6-9452-900E-BB1130BF1B8E}"/>
                  </a:ext>
                </a:extLst>
              </p:cNvPr>
              <p:cNvSpPr/>
              <p:nvPr/>
            </p:nvSpPr>
            <p:spPr>
              <a:xfrm>
                <a:off x="10512000" y="421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DBC0429D-882A-2977-3116-DCF7B744A6F2}"/>
                  </a:ext>
                </a:extLst>
              </p:cNvPr>
              <p:cNvSpPr/>
              <p:nvPr/>
            </p:nvSpPr>
            <p:spPr>
              <a:xfrm>
                <a:off x="10512000" y="453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84ABA172-61EE-C40F-47C4-FD39D778992B}"/>
                  </a:ext>
                </a:extLst>
              </p:cNvPr>
              <p:cNvSpPr/>
              <p:nvPr/>
            </p:nvSpPr>
            <p:spPr>
              <a:xfrm>
                <a:off x="10512000" y="486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45C9CEF-2CC2-FED1-C580-A70687F0B3D3}"/>
                  </a:ext>
                </a:extLst>
              </p:cNvPr>
              <p:cNvSpPr/>
              <p:nvPr/>
            </p:nvSpPr>
            <p:spPr>
              <a:xfrm>
                <a:off x="10512000" y="5184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15FCAD0-25F7-E246-764A-798E9792287F}"/>
                  </a:ext>
                </a:extLst>
              </p:cNvPr>
              <p:cNvSpPr/>
              <p:nvPr/>
            </p:nvSpPr>
            <p:spPr>
              <a:xfrm>
                <a:off x="10080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DE812CE-24D4-996F-40EC-4A57032208DB}"/>
                  </a:ext>
                </a:extLst>
              </p:cNvPr>
              <p:cNvSpPr/>
              <p:nvPr/>
            </p:nvSpPr>
            <p:spPr>
              <a:xfrm>
                <a:off x="9756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28B9746B-ACFE-A9DD-BB78-947EED67F34D}"/>
                  </a:ext>
                </a:extLst>
              </p:cNvPr>
              <p:cNvSpPr/>
              <p:nvPr/>
            </p:nvSpPr>
            <p:spPr>
              <a:xfrm>
                <a:off x="9432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DDDA1238-E386-65F2-6F71-E7AC20D02221}"/>
                  </a:ext>
                </a:extLst>
              </p:cNvPr>
              <p:cNvSpPr/>
              <p:nvPr/>
            </p:nvSpPr>
            <p:spPr>
              <a:xfrm>
                <a:off x="9108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E9C076D8-08D0-0CAC-DAA6-6382789FDC56}"/>
                  </a:ext>
                </a:extLst>
              </p:cNvPr>
              <p:cNvSpPr/>
              <p:nvPr/>
            </p:nvSpPr>
            <p:spPr>
              <a:xfrm>
                <a:off x="8640000" y="522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7DCDCCFA-C9A1-F082-EF2F-DCBD2FF5738E}"/>
                  </a:ext>
                </a:extLst>
              </p:cNvPr>
              <p:cNvSpPr/>
              <p:nvPr/>
            </p:nvSpPr>
            <p:spPr>
              <a:xfrm>
                <a:off x="8640000" y="489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934E48FD-32A6-2064-0161-CBB451B5A1F2}"/>
                  </a:ext>
                </a:extLst>
              </p:cNvPr>
              <p:cNvSpPr/>
              <p:nvPr/>
            </p:nvSpPr>
            <p:spPr>
              <a:xfrm>
                <a:off x="8640000" y="457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FCF7F8E9-9BDF-7A7E-BAB0-6156579C9D53}"/>
                  </a:ext>
                </a:extLst>
              </p:cNvPr>
              <p:cNvSpPr/>
              <p:nvPr/>
            </p:nvSpPr>
            <p:spPr>
              <a:xfrm>
                <a:off x="8640000" y="4248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Pfeil: 180-Grad 6">
              <a:extLst>
                <a:ext uri="{FF2B5EF4-FFF2-40B4-BE49-F238E27FC236}">
                  <a16:creationId xmlns:a16="http://schemas.microsoft.com/office/drawing/2014/main" id="{CA1C49F5-C7A1-4473-A80F-90C3C186CE6E}"/>
                </a:ext>
              </a:extLst>
            </p:cNvPr>
            <p:cNvSpPr/>
            <p:nvPr/>
          </p:nvSpPr>
          <p:spPr>
            <a:xfrm>
              <a:off x="7835096" y="1994473"/>
              <a:ext cx="410104" cy="547368"/>
            </a:xfrm>
            <a:prstGeom prst="uturnArrow">
              <a:avLst>
                <a:gd name="adj1" fmla="val 14292"/>
                <a:gd name="adj2" fmla="val 6733"/>
                <a:gd name="adj3" fmla="val 0"/>
                <a:gd name="adj4" fmla="val 43750"/>
                <a:gd name="adj5" fmla="val 75000"/>
              </a:avLst>
            </a:prstGeom>
            <a:solidFill>
              <a:schemeClr val="bg1"/>
            </a:solidFill>
            <a:ln w="127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sp>
          <p:nvSpPr>
            <p:cNvPr id="31" name="Rechteck: abgerundete Ecken 38">
              <a:extLst>
                <a:ext uri="{FF2B5EF4-FFF2-40B4-BE49-F238E27FC236}">
                  <a16:creationId xmlns:a16="http://schemas.microsoft.com/office/drawing/2014/main" id="{86CB7BFA-AFC2-F078-8BE1-99C2C71AB392}"/>
                </a:ext>
              </a:extLst>
            </p:cNvPr>
            <p:cNvSpPr/>
            <p:nvPr/>
          </p:nvSpPr>
          <p:spPr>
            <a:xfrm>
              <a:off x="7783347" y="2273126"/>
              <a:ext cx="512687" cy="358841"/>
            </a:xfrm>
            <a:prstGeom prst="roundRect">
              <a:avLst>
                <a:gd name="adj" fmla="val 10052"/>
              </a:avLst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pic>
          <p:nvPicPr>
            <p:cNvPr id="9" name="Grafik 8" descr="Hammer mit einfarbiger Füllung">
              <a:extLst>
                <a:ext uri="{FF2B5EF4-FFF2-40B4-BE49-F238E27FC236}">
                  <a16:creationId xmlns:a16="http://schemas.microsoft.com/office/drawing/2014/main" id="{D92F36F6-7FE0-0FE3-BF94-D6441F1CC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20613" y="1755582"/>
              <a:ext cx="756435" cy="756435"/>
            </a:xfrm>
            <a:prstGeom prst="rect">
              <a:avLst/>
            </a:prstGeom>
          </p:spPr>
        </p:pic>
      </p:grpSp>
      <p:pic>
        <p:nvPicPr>
          <p:cNvPr id="6146" name="Picture 2" descr="NSA techs perform an unauthorized field upgrade to Cisco hardware in these 2010 photos from an NSA document.">
            <a:extLst>
              <a:ext uri="{FF2B5EF4-FFF2-40B4-BE49-F238E27FC236}">
                <a16:creationId xmlns:a16="http://schemas.microsoft.com/office/drawing/2014/main" id="{33A62F3D-04A4-4EE7-B8C5-814AB6F46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62"/>
          <a:stretch/>
        </p:blipFill>
        <p:spPr bwMode="auto">
          <a:xfrm>
            <a:off x="4501063" y="3146123"/>
            <a:ext cx="4437221" cy="16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A4E54-732A-4ED0-86C7-65519953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81" y="1134619"/>
            <a:ext cx="8172000" cy="720000"/>
          </a:xfrm>
        </p:spPr>
        <p:txBody>
          <a:bodyPr/>
          <a:lstStyle/>
          <a:p>
            <a:r>
              <a:rPr lang="de-DE" dirty="0">
                <a:latin typeface="+mn-lt"/>
              </a:rPr>
              <a:t>CONCLUSIONS </a:t>
            </a:r>
            <a:endParaRPr lang="en-US" dirty="0">
              <a:latin typeface="+mn-lt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8CF6531-D2BC-0C66-B7EF-97E5AA6EB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280" y="1760513"/>
            <a:ext cx="7956143" cy="1079897"/>
          </a:xfrm>
        </p:spPr>
        <p:txBody>
          <a:bodyPr/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4743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441A-A944-4907-BFBB-8E234C33ADE4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47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7CE3D82-8533-F4E3-7EFE-F29930453F74}"/>
              </a:ext>
            </a:extLst>
          </p:cNvPr>
          <p:cNvGrpSpPr/>
          <p:nvPr/>
        </p:nvGrpSpPr>
        <p:grpSpPr>
          <a:xfrm>
            <a:off x="6994534" y="1346409"/>
            <a:ext cx="1633971" cy="1633971"/>
            <a:chOff x="6673800" y="1203598"/>
            <a:chExt cx="1633971" cy="163397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18987F8C-4D6D-C593-9CEA-3F2B5AAAAD33}"/>
                </a:ext>
              </a:extLst>
            </p:cNvPr>
            <p:cNvGrpSpPr/>
            <p:nvPr/>
          </p:nvGrpSpPr>
          <p:grpSpPr>
            <a:xfrm>
              <a:off x="6673800" y="1203598"/>
              <a:ext cx="1633971" cy="1633971"/>
              <a:chOff x="8640000" y="3780000"/>
              <a:chExt cx="2088000" cy="2088000"/>
            </a:xfrm>
            <a:solidFill>
              <a:srgbClr val="003560"/>
            </a:solidFill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4688FC37-4784-3C9D-2833-D15B2B158805}"/>
                  </a:ext>
                </a:extLst>
              </p:cNvPr>
              <p:cNvSpPr/>
              <p:nvPr/>
            </p:nvSpPr>
            <p:spPr>
              <a:xfrm>
                <a:off x="9000000" y="4140000"/>
                <a:ext cx="1368000" cy="1368000"/>
              </a:xfrm>
              <a:prstGeom prst="rect">
                <a:avLst/>
              </a:prstGeom>
              <a:grpFill/>
              <a:ln w="1143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EBDF415E-F797-5B94-A380-086EE3EB84E0}"/>
                  </a:ext>
                </a:extLst>
              </p:cNvPr>
              <p:cNvSpPr/>
              <p:nvPr/>
            </p:nvSpPr>
            <p:spPr>
              <a:xfrm>
                <a:off x="9072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BEC68E3F-5C16-94EC-2942-2F31A81129FC}"/>
                  </a:ext>
                </a:extLst>
              </p:cNvPr>
              <p:cNvSpPr/>
              <p:nvPr/>
            </p:nvSpPr>
            <p:spPr>
              <a:xfrm>
                <a:off x="9396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1C1B3C59-A454-C596-B9D0-678A5CE57E3B}"/>
                  </a:ext>
                </a:extLst>
              </p:cNvPr>
              <p:cNvSpPr/>
              <p:nvPr/>
            </p:nvSpPr>
            <p:spPr>
              <a:xfrm>
                <a:off x="9720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8CCF260-ECDD-619F-B26B-27DA258C901B}"/>
                  </a:ext>
                </a:extLst>
              </p:cNvPr>
              <p:cNvSpPr/>
              <p:nvPr/>
            </p:nvSpPr>
            <p:spPr>
              <a:xfrm>
                <a:off x="10044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FE9E25AD-272C-4F0E-7A38-635AD83715BC}"/>
                  </a:ext>
                </a:extLst>
              </p:cNvPr>
              <p:cNvSpPr/>
              <p:nvPr/>
            </p:nvSpPr>
            <p:spPr>
              <a:xfrm>
                <a:off x="10512000" y="421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32871B60-18EF-C813-2FC5-21A9010EF9B4}"/>
                  </a:ext>
                </a:extLst>
              </p:cNvPr>
              <p:cNvSpPr/>
              <p:nvPr/>
            </p:nvSpPr>
            <p:spPr>
              <a:xfrm>
                <a:off x="10512000" y="453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ABB293A0-72D8-E043-4500-B3DCB1C0EB5A}"/>
                  </a:ext>
                </a:extLst>
              </p:cNvPr>
              <p:cNvSpPr/>
              <p:nvPr/>
            </p:nvSpPr>
            <p:spPr>
              <a:xfrm>
                <a:off x="10512000" y="486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228F1A7-A54B-A454-0A0E-D6C5B4103D8D}"/>
                  </a:ext>
                </a:extLst>
              </p:cNvPr>
              <p:cNvSpPr/>
              <p:nvPr/>
            </p:nvSpPr>
            <p:spPr>
              <a:xfrm>
                <a:off x="10512000" y="5184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B6D6A3A-FFCC-2385-132F-B0501FC17D05}"/>
                  </a:ext>
                </a:extLst>
              </p:cNvPr>
              <p:cNvSpPr/>
              <p:nvPr/>
            </p:nvSpPr>
            <p:spPr>
              <a:xfrm>
                <a:off x="10080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03F8BDEA-FE34-0C6C-E344-55572ED94FA5}"/>
                  </a:ext>
                </a:extLst>
              </p:cNvPr>
              <p:cNvSpPr/>
              <p:nvPr/>
            </p:nvSpPr>
            <p:spPr>
              <a:xfrm>
                <a:off x="9756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E8702BD-3826-0CEB-6436-9A3B8917B25A}"/>
                  </a:ext>
                </a:extLst>
              </p:cNvPr>
              <p:cNvSpPr/>
              <p:nvPr/>
            </p:nvSpPr>
            <p:spPr>
              <a:xfrm>
                <a:off x="9432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C2B6EAA9-952F-EF34-51D0-790BD7673CA4}"/>
                  </a:ext>
                </a:extLst>
              </p:cNvPr>
              <p:cNvSpPr/>
              <p:nvPr/>
            </p:nvSpPr>
            <p:spPr>
              <a:xfrm>
                <a:off x="9108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9D536C5-EC64-9CFA-3D26-C8C39D664FD3}"/>
                  </a:ext>
                </a:extLst>
              </p:cNvPr>
              <p:cNvSpPr/>
              <p:nvPr/>
            </p:nvSpPr>
            <p:spPr>
              <a:xfrm>
                <a:off x="8640000" y="522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1BCFCE9-F500-5B4B-15C6-2BBC6FC00952}"/>
                  </a:ext>
                </a:extLst>
              </p:cNvPr>
              <p:cNvSpPr/>
              <p:nvPr/>
            </p:nvSpPr>
            <p:spPr>
              <a:xfrm>
                <a:off x="8640000" y="489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1A63CC9-3AD0-3DA7-5DF7-A088740CB700}"/>
                  </a:ext>
                </a:extLst>
              </p:cNvPr>
              <p:cNvSpPr/>
              <p:nvPr/>
            </p:nvSpPr>
            <p:spPr>
              <a:xfrm>
                <a:off x="8640000" y="457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0529EB4E-9734-1E26-8E52-3D88A1EEEDF4}"/>
                  </a:ext>
                </a:extLst>
              </p:cNvPr>
              <p:cNvSpPr/>
              <p:nvPr/>
            </p:nvSpPr>
            <p:spPr>
              <a:xfrm>
                <a:off x="8640000" y="4248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19D4E4FF-D138-03CD-2AE6-45D1FCF3AD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34916" y="1701836"/>
              <a:ext cx="512687" cy="637494"/>
              <a:chOff x="1385315" y="1787822"/>
              <a:chExt cx="360040" cy="447687"/>
            </a:xfrm>
          </p:grpSpPr>
          <p:sp>
            <p:nvSpPr>
              <p:cNvPr id="26" name="Pfeil: 180-Grad 6">
                <a:extLst>
                  <a:ext uri="{FF2B5EF4-FFF2-40B4-BE49-F238E27FC236}">
                    <a16:creationId xmlns:a16="http://schemas.microsoft.com/office/drawing/2014/main" id="{1FE8033E-9620-D38E-91D3-EDA2AD3948BB}"/>
                  </a:ext>
                </a:extLst>
              </p:cNvPr>
              <p:cNvSpPr/>
              <p:nvPr/>
            </p:nvSpPr>
            <p:spPr>
              <a:xfrm>
                <a:off x="1421656" y="1787822"/>
                <a:ext cx="288000" cy="384395"/>
              </a:xfrm>
              <a:prstGeom prst="uturnArrow">
                <a:avLst>
                  <a:gd name="adj1" fmla="val 14292"/>
                  <a:gd name="adj2" fmla="val 6733"/>
                  <a:gd name="adj3" fmla="val 0"/>
                  <a:gd name="adj4" fmla="val 43750"/>
                  <a:gd name="adj5" fmla="val 75000"/>
                </a:avLst>
              </a:prstGeom>
              <a:solidFill>
                <a:schemeClr val="bg1"/>
              </a:solidFill>
              <a:ln w="127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sp>
            <p:nvSpPr>
              <p:cNvPr id="27" name="Rechteck: abgerundete Ecken 38">
                <a:extLst>
                  <a:ext uri="{FF2B5EF4-FFF2-40B4-BE49-F238E27FC236}">
                    <a16:creationId xmlns:a16="http://schemas.microsoft.com/office/drawing/2014/main" id="{F2F413ED-20AB-0FEB-F62A-7A2100B5419E}"/>
                  </a:ext>
                </a:extLst>
              </p:cNvPr>
              <p:cNvSpPr/>
              <p:nvPr/>
            </p:nvSpPr>
            <p:spPr>
              <a:xfrm>
                <a:off x="1385315" y="1983509"/>
                <a:ext cx="360040" cy="252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</p:grpSp>
      </p:grpSp>
      <p:sp>
        <p:nvSpPr>
          <p:cNvPr id="33" name="Inhaltsplatzhalter 32">
            <a:extLst>
              <a:ext uri="{FF2B5EF4-FFF2-40B4-BE49-F238E27FC236}">
                <a16:creationId xmlns:a16="http://schemas.microsoft.com/office/drawing/2014/main" id="{B52B29C1-207A-DE2E-F9E6-85D674B7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915566"/>
            <a:ext cx="7134264" cy="3672408"/>
          </a:xfrm>
        </p:spPr>
        <p:txBody>
          <a:bodyPr/>
          <a:lstStyle/>
          <a:p>
            <a:r>
              <a:rPr lang="en-US" sz="1800" dirty="0"/>
              <a:t>Lessons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Models of adversaries are </a:t>
            </a:r>
            <a:r>
              <a:rPr lang="en-US" sz="1600" dirty="0"/>
              <a:t>fuzzy</a:t>
            </a:r>
            <a:r>
              <a:rPr lang="en-US" sz="1600" b="0" dirty="0"/>
              <a:t>, better design for stronger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Secrets are hard to protect </a:t>
            </a:r>
            <a:r>
              <a:rPr lang="en-US" sz="1600" b="0" dirty="0"/>
              <a:t>– hardware helps to make it harder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Models and abstractions are imperfect by nature, but often </a:t>
            </a:r>
            <a:br>
              <a:rPr lang="en-US" sz="1600" b="0" dirty="0"/>
            </a:br>
            <a:r>
              <a:rPr lang="en-US" sz="1600" dirty="0"/>
              <a:t>still too imperfect for implementation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Moving target defense in hardware </a:t>
            </a:r>
            <a:r>
              <a:rPr lang="en-US" sz="1600" b="0" dirty="0"/>
              <a:t>could disable profiling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New hardware-oriented use-cases for cryptography emerge</a:t>
            </a:r>
            <a:br>
              <a:rPr lang="en-US" sz="1600" b="0" dirty="0"/>
            </a:br>
            <a:r>
              <a:rPr lang="en-US" sz="1600" b="0" dirty="0"/>
              <a:t>(such as </a:t>
            </a:r>
            <a:r>
              <a:rPr lang="en-US" sz="1600" dirty="0"/>
              <a:t>fault-tolerant cryptography</a:t>
            </a:r>
            <a:r>
              <a:rPr lang="en-US" sz="1600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Trusted and secure design requires </a:t>
            </a:r>
            <a:r>
              <a:rPr lang="en-US" sz="1600" dirty="0"/>
              <a:t>trusted and secure-oriented tools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180975" indent="-180975">
              <a:buFont typeface="Wingdings" pitchFamily="2" charset="2"/>
              <a:buChar char="§"/>
            </a:pPr>
            <a:endParaRPr lang="en-US" sz="1600" dirty="0"/>
          </a:p>
        </p:txBody>
      </p:sp>
      <p:pic>
        <p:nvPicPr>
          <p:cNvPr id="29" name="Grafik 28" descr="Papier">
            <a:extLst>
              <a:ext uri="{FF2B5EF4-FFF2-40B4-BE49-F238E27FC236}">
                <a16:creationId xmlns:a16="http://schemas.microsoft.com/office/drawing/2014/main" id="{1ECAC0AE-3BF3-43AB-9AD4-F472E201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6885" y="3289998"/>
            <a:ext cx="1363674" cy="1363674"/>
          </a:xfrm>
          <a:prstGeom prst="rect">
            <a:avLst/>
          </a:prstGeom>
        </p:spPr>
      </p:pic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C0919DF7-9455-4E14-AB9D-6C1633E3CDDA}"/>
              </a:ext>
            </a:extLst>
          </p:cNvPr>
          <p:cNvSpPr txBox="1">
            <a:spLocks/>
          </p:cNvSpPr>
          <p:nvPr/>
        </p:nvSpPr>
        <p:spPr>
          <a:xfrm>
            <a:off x="9835770" y="4798680"/>
            <a:ext cx="298312" cy="223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8FC03C-C266-4645-ABC5-645062898383}" type="slidenum">
              <a:rPr lang="de-DE" smtClean="0"/>
              <a:pPr/>
              <a:t>47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1" name="Grafik 30" descr="Recherche">
            <a:extLst>
              <a:ext uri="{FF2B5EF4-FFF2-40B4-BE49-F238E27FC236}">
                <a16:creationId xmlns:a16="http://schemas.microsoft.com/office/drawing/2014/main" id="{2CA06550-CD3B-4D0F-9C05-65B89EE22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4466" y="3835238"/>
            <a:ext cx="875867" cy="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1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2D65479-11B4-4828-9B83-72561C84386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660233" y="1502803"/>
            <a:ext cx="2235634" cy="2005051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de-DE" sz="1100" b="0" dirty="0">
                <a:solidFill>
                  <a:srgbClr val="0035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tim.gueneysu@rub.de</a:t>
            </a:r>
            <a:endParaRPr lang="de-DE" sz="1100" b="0" dirty="0">
              <a:solidFill>
                <a:srgbClr val="00356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284CB4-DB22-451A-A1B4-D1649472A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66"/>
          <a:stretch/>
        </p:blipFill>
        <p:spPr>
          <a:xfrm>
            <a:off x="-612576" y="-29208"/>
            <a:ext cx="7153815" cy="52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99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F99F2-07BC-409A-B35A-B29568E2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References</a:t>
            </a:r>
            <a:endParaRPr lang="en-US" noProof="0">
              <a:solidFill>
                <a:srgbClr val="C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6EEDCE-A995-48C5-9934-E1669642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5115-CB59-4890-9498-27FB33501D39}" type="datetime4">
              <a:rPr lang="de-DE" smtClean="0"/>
              <a:t>16. August 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14E029-FA90-483D-804A-5FE3FE8A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B5FF78-065D-4924-9669-7F8EAA5B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49</a:t>
            </a:fld>
            <a:r>
              <a:rPr lang="de-DE"/>
              <a:t> 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9B6CDDCE-EFA4-4E7D-A250-A0D7D83D0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32174"/>
              </p:ext>
            </p:extLst>
          </p:nvPr>
        </p:nvGraphicFramePr>
        <p:xfrm>
          <a:off x="251520" y="500744"/>
          <a:ext cx="8568480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67965232"/>
                    </a:ext>
                  </a:extLst>
                </a:gridCol>
                <a:gridCol w="7992416">
                  <a:extLst>
                    <a:ext uri="{9D8B030D-6E8A-4147-A177-3AD203B41FA5}">
                      <a16:colId xmlns:a16="http://schemas.microsoft.com/office/drawing/2014/main" val="4069306786"/>
                    </a:ext>
                  </a:extLst>
                </a:gridCol>
              </a:tblGrid>
              <a:tr h="153075"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[BBD+15]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Gilles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Barthe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Sonia Belaïd, François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Dupressoir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Pierre-Alain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Fouque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Benjamin Grégoire, and Pierre-Yves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Strub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Verified Proofs of Higher-Order Masking.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In EUROCRYPT, pages 457–485, 2015.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6171796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[BBD+16]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Gilles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Barthe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Sonia Belaïd, François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Dupressoir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Pierre-Alain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Fouque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Benjamin Grégoire, Pierre-Yves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Strub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and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Rébecca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Zucchini.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Strong Non-Interference and Type-Directed Higher-Order Masking.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In SIGSAC, pages 116–129, 2016.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5288991"/>
                  </a:ext>
                </a:extLst>
              </a:tr>
              <a:tr h="153075">
                <a:tc>
                  <a:txBody>
                    <a:bodyPr/>
                    <a:lstStyle/>
                    <a:p>
                      <a:r>
                        <a:rPr lang="de-DE" sz="700" noProof="0">
                          <a:solidFill>
                            <a:srgbClr val="003560"/>
                          </a:solidFill>
                        </a:rPr>
                        <a:t>[CS20]</a:t>
                      </a:r>
                      <a:endParaRPr lang="en-US" sz="700" noProof="0">
                        <a:solidFill>
                          <a:srgbClr val="003560"/>
                        </a:solidFill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Gaetan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Cassiers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and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Fran¸cois-Xavier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Standaert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Trivially and Efficiently Composing Masked Gadgets With Probe Isolating Non-Interference.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IEEE Trans. Inf. Forensics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Secur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., 15:2542–2555, 2020.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0112591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[DDE+20]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Joan Daemen, Christoph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Dobraunig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Maria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Eichlseder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Hannes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Groß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Florian Mendel, and Robert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Primas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Protecting against Statistical Ineffective Fault Attacks.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IACR Trans.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Cryptogr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Hardw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Embed. Syst., 2020(3):508–543, 2020.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4861130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[DN20]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Siemen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Dhooghe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and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Svetla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Nikova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My Gadget Just Cares for Me – How NINA Can Prove Security Against Combined Attacks.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In CT-RSA, volume 12006 of Lecture Notes in Computer Science, pages 35–55. Springer, 2020.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7342750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de-DE" sz="700" noProof="0">
                          <a:solidFill>
                            <a:srgbClr val="003560"/>
                          </a:solidFill>
                        </a:rPr>
                        <a:t>[FGP+18]</a:t>
                      </a:r>
                      <a:endParaRPr lang="en-US" sz="700" noProof="0">
                        <a:solidFill>
                          <a:srgbClr val="003560"/>
                        </a:solidFill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Sebastian Faust, Vincent Grosso, Santos Merino Del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Pozo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Clara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Paglialonga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and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Fran¸cois-Xavier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Standaert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Composable Masking Schemes in the Presence of Physical Defaults &amp; the Robust Probing Model.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IACR Trans.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Cryptogr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Hardw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Embed. Syst. , 2018(3):89–120, 2018.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4443448"/>
                  </a:ext>
                </a:extLst>
              </a:tr>
              <a:tr h="153075">
                <a:tc>
                  <a:txBody>
                    <a:bodyPr/>
                    <a:lstStyle/>
                    <a:p>
                      <a:r>
                        <a:rPr lang="de-DE" sz="700" noProof="0" dirty="0">
                          <a:solidFill>
                            <a:srgbClr val="003560"/>
                          </a:solidFill>
                        </a:rPr>
                        <a:t>[FRSG22]</a:t>
                      </a:r>
                      <a:endParaRPr lang="en-US" sz="700" noProof="0" dirty="0">
                        <a:solidFill>
                          <a:srgbClr val="003560"/>
                        </a:solidFill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Jakob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Feldtkeller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Jan Richter-Brockmann, Pascal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Sasdrich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and Tim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Güneysu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CINI MINIS: Domain Isolation for Fault and Combined Security.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CCS, 2022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3278889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[HPB21]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Vedad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Hadzic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Robert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Primas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and Roderick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Bloem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Proving SIFA protection of masked redundant circuits.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In Automated Technology for Verification and Analysis, volume 12971 of Lecture Notes in Computer Science, pages 249–265. Springer, 2021.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0540348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[ISW03]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Yuval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Ishai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Amit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Sahai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and David A. Wagner. </a:t>
                      </a:r>
                      <a:r>
                        <a:rPr lang="en-US" sz="700" i="1" noProof="0" dirty="0">
                          <a:solidFill>
                            <a:srgbClr val="003560"/>
                          </a:solidFill>
                        </a:rPr>
                        <a:t>Private Circuits: Securing Hardware against Probing Attacks.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 In Dan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Boneh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editor, CRYPTO, volume 2729 of Lecture Notes in Computer Science, pages 463–481. Springer, 2003.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001152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[TNF+23]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Jan Philipp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Thoma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Christian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Niesler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Dominic A. Funke, Gregor Leander, Pierre Mayr, Nils Pohl, Lucas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Davi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Tim Güneysu:</a:t>
                      </a:r>
                    </a:p>
                    <a:p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ClepsydraCache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 - Preventing Cache Attacks with Time-Based Evictions. USENIX Security Symposium 2023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4144299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[CGL+23]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Federico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Canale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Tim Güneysu, Gregor Leander, Jan Philipp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Thoma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Yosuke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Todo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Rei Ueno:</a:t>
                      </a:r>
                    </a:p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SCARF - A Low-Latency Block Cipher for Secure Cache-Randomization. USENIX Security Symposium 2023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9509484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[KSM20]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David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Knichel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Pascal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Sasdrich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and Amir Moradi.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SILVER – Statistical Independence and Leakage Verification.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In ASIACRYPT, volume 12491 of Lecture Notes in Computer Science, pages 787–816. Springer, 2020.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625130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[RBRSS+21]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Jan Richter-Brockmann,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Aein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Rezaei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Shahmirzadi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Pascal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Sasdrich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, Amir Moradi, and Tim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Güneysu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i="1" noProof="0">
                          <a:solidFill>
                            <a:srgbClr val="003560"/>
                          </a:solidFill>
                        </a:rPr>
                        <a:t>FIVER – Robust Verification of Countermeasures against Fault Injections.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 IACR Trans.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Cryptogr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noProof="0" err="1">
                          <a:solidFill>
                            <a:srgbClr val="003560"/>
                          </a:solidFill>
                        </a:rPr>
                        <a:t>Hardw</a:t>
                      </a:r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. Embed. Syst., 2021(4):447–473, Aug. 2021.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379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[RBSG21]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Jan Richter-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Brockmann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Pascal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Sasdrich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and Tim Güneysu. </a:t>
                      </a:r>
                      <a:r>
                        <a:rPr lang="en-US" sz="700" i="1" noProof="0" dirty="0">
                          <a:solidFill>
                            <a:srgbClr val="003560"/>
                          </a:solidFill>
                        </a:rPr>
                        <a:t>Revisiting Fault Adversary Models - Hardware Faults in Theory and Practice.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 Trans. On Computers, 2022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721760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de-DE" sz="700" noProof="0">
                          <a:solidFill>
                            <a:srgbClr val="003560"/>
                          </a:solidFill>
                        </a:rPr>
                        <a:t>[RFSG22]</a:t>
                      </a:r>
                      <a:endParaRPr lang="en-US" sz="700" noProof="0">
                        <a:solidFill>
                          <a:srgbClr val="003560"/>
                        </a:solidFill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Jan Richter-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Brockmann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Jakob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Feldtkeller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Pascal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Sasdrich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, and Tim Güneysu. VERICA -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Verifi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 cation of Combined Attacks: Automated formal verification of security against simultaneous information leakage and tampering. IACR Trans.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Cryptogr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. </a:t>
                      </a:r>
                      <a:r>
                        <a:rPr lang="en-US" sz="700" noProof="0" dirty="0" err="1">
                          <a:solidFill>
                            <a:srgbClr val="003560"/>
                          </a:solidFill>
                        </a:rPr>
                        <a:t>Hardw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. Embed. Syst. , 2022(4), 2022.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119473"/>
                  </a:ext>
                </a:extLst>
              </a:tr>
              <a:tr h="232561">
                <a:tc>
                  <a:txBody>
                    <a:bodyPr/>
                    <a:lstStyle/>
                    <a:p>
                      <a:r>
                        <a:rPr lang="en-US" sz="700" noProof="0">
                          <a:solidFill>
                            <a:srgbClr val="003560"/>
                          </a:solidFill>
                        </a:rPr>
                        <a:t>[SMG16]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Tobias Schneider, Amir Moradi, and Tim Güneysu. </a:t>
                      </a:r>
                      <a:r>
                        <a:rPr lang="en-US" sz="700" i="1" noProof="0" dirty="0" err="1">
                          <a:solidFill>
                            <a:srgbClr val="003560"/>
                          </a:solidFill>
                        </a:rPr>
                        <a:t>ParTI</a:t>
                      </a:r>
                      <a:r>
                        <a:rPr lang="en-US" sz="700" i="1" noProof="0" dirty="0">
                          <a:solidFill>
                            <a:srgbClr val="003560"/>
                          </a:solidFill>
                        </a:rPr>
                        <a:t> - Towards Combined Hardware Countermeasures Against Side-Channel and Fault-Injection Attacks. </a:t>
                      </a:r>
                      <a:r>
                        <a:rPr lang="en-US" sz="700" noProof="0" dirty="0">
                          <a:solidFill>
                            <a:srgbClr val="003560"/>
                          </a:solidFill>
                        </a:rPr>
                        <a:t>In CRYPTO 2016, volume 9815 of Lecture Notes in Computer Science, pages 302–332. Springer, 2016.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736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93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419"/>
            <a:ext cx="7560000" cy="303599"/>
          </a:xfrm>
        </p:spPr>
        <p:txBody>
          <a:bodyPr/>
          <a:lstStyle/>
          <a:p>
            <a:r>
              <a:rPr lang="de-DE" dirty="0"/>
              <a:t>Hardware Root </a:t>
            </a:r>
            <a:r>
              <a:rPr lang="de-DE" dirty="0" err="1"/>
              <a:t>of</a:t>
            </a:r>
            <a:r>
              <a:rPr lang="de-DE" dirty="0"/>
              <a:t> Trust – </a:t>
            </a:r>
            <a:r>
              <a:rPr lang="de-DE" dirty="0" err="1"/>
              <a:t>Directions</a:t>
            </a:r>
            <a:r>
              <a:rPr lang="de-DE" dirty="0"/>
              <a:t> and </a:t>
            </a:r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09470-AEF2-44CA-AB6D-F542E0788531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7CE3D82-8533-F4E3-7EFE-F29930453F74}"/>
              </a:ext>
            </a:extLst>
          </p:cNvPr>
          <p:cNvGrpSpPr/>
          <p:nvPr/>
        </p:nvGrpSpPr>
        <p:grpSpPr>
          <a:xfrm>
            <a:off x="7465041" y="2304254"/>
            <a:ext cx="1352252" cy="1352252"/>
            <a:chOff x="6673800" y="1203598"/>
            <a:chExt cx="1633971" cy="163397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18987F8C-4D6D-C593-9CEA-3F2B5AAAAD33}"/>
                </a:ext>
              </a:extLst>
            </p:cNvPr>
            <p:cNvGrpSpPr/>
            <p:nvPr/>
          </p:nvGrpSpPr>
          <p:grpSpPr>
            <a:xfrm>
              <a:off x="6673800" y="1203598"/>
              <a:ext cx="1633971" cy="1633971"/>
              <a:chOff x="8640000" y="3780000"/>
              <a:chExt cx="2088000" cy="2088000"/>
            </a:xfrm>
            <a:solidFill>
              <a:srgbClr val="003560"/>
            </a:solidFill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4688FC37-4784-3C9D-2833-D15B2B158805}"/>
                  </a:ext>
                </a:extLst>
              </p:cNvPr>
              <p:cNvSpPr/>
              <p:nvPr/>
            </p:nvSpPr>
            <p:spPr>
              <a:xfrm>
                <a:off x="9000000" y="4140000"/>
                <a:ext cx="1368000" cy="1368000"/>
              </a:xfrm>
              <a:prstGeom prst="rect">
                <a:avLst/>
              </a:prstGeom>
              <a:grpFill/>
              <a:ln w="1143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EBDF415E-F797-5B94-A380-086EE3EB84E0}"/>
                  </a:ext>
                </a:extLst>
              </p:cNvPr>
              <p:cNvSpPr/>
              <p:nvPr/>
            </p:nvSpPr>
            <p:spPr>
              <a:xfrm>
                <a:off x="9072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BEC68E3F-5C16-94EC-2942-2F31A81129FC}"/>
                  </a:ext>
                </a:extLst>
              </p:cNvPr>
              <p:cNvSpPr/>
              <p:nvPr/>
            </p:nvSpPr>
            <p:spPr>
              <a:xfrm>
                <a:off x="9396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1C1B3C59-A454-C596-B9D0-678A5CE57E3B}"/>
                  </a:ext>
                </a:extLst>
              </p:cNvPr>
              <p:cNvSpPr/>
              <p:nvPr/>
            </p:nvSpPr>
            <p:spPr>
              <a:xfrm>
                <a:off x="9720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8CCF260-ECDD-619F-B26B-27DA258C901B}"/>
                  </a:ext>
                </a:extLst>
              </p:cNvPr>
              <p:cNvSpPr/>
              <p:nvPr/>
            </p:nvSpPr>
            <p:spPr>
              <a:xfrm>
                <a:off x="10044000" y="378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FE9E25AD-272C-4F0E-7A38-635AD83715BC}"/>
                  </a:ext>
                </a:extLst>
              </p:cNvPr>
              <p:cNvSpPr/>
              <p:nvPr/>
            </p:nvSpPr>
            <p:spPr>
              <a:xfrm>
                <a:off x="10512000" y="421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32871B60-18EF-C813-2FC5-21A9010EF9B4}"/>
                  </a:ext>
                </a:extLst>
              </p:cNvPr>
              <p:cNvSpPr/>
              <p:nvPr/>
            </p:nvSpPr>
            <p:spPr>
              <a:xfrm>
                <a:off x="10512000" y="453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ABB293A0-72D8-E043-4500-B3DCB1C0EB5A}"/>
                  </a:ext>
                </a:extLst>
              </p:cNvPr>
              <p:cNvSpPr/>
              <p:nvPr/>
            </p:nvSpPr>
            <p:spPr>
              <a:xfrm>
                <a:off x="10512000" y="486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2228F1A7-A54B-A454-0A0E-D6C5B4103D8D}"/>
                  </a:ext>
                </a:extLst>
              </p:cNvPr>
              <p:cNvSpPr/>
              <p:nvPr/>
            </p:nvSpPr>
            <p:spPr>
              <a:xfrm>
                <a:off x="10512000" y="5184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B6D6A3A-FFCC-2385-132F-B0501FC17D05}"/>
                  </a:ext>
                </a:extLst>
              </p:cNvPr>
              <p:cNvSpPr/>
              <p:nvPr/>
            </p:nvSpPr>
            <p:spPr>
              <a:xfrm>
                <a:off x="10080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03F8BDEA-FE34-0C6C-E344-55572ED94FA5}"/>
                  </a:ext>
                </a:extLst>
              </p:cNvPr>
              <p:cNvSpPr/>
              <p:nvPr/>
            </p:nvSpPr>
            <p:spPr>
              <a:xfrm>
                <a:off x="9756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E8702BD-3826-0CEB-6436-9A3B8917B25A}"/>
                  </a:ext>
                </a:extLst>
              </p:cNvPr>
              <p:cNvSpPr/>
              <p:nvPr/>
            </p:nvSpPr>
            <p:spPr>
              <a:xfrm>
                <a:off x="9432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C2B6EAA9-952F-EF34-51D0-790BD7673CA4}"/>
                  </a:ext>
                </a:extLst>
              </p:cNvPr>
              <p:cNvSpPr/>
              <p:nvPr/>
            </p:nvSpPr>
            <p:spPr>
              <a:xfrm>
                <a:off x="9108000" y="565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9D536C5-EC64-9CFA-3D26-C8C39D664FD3}"/>
                  </a:ext>
                </a:extLst>
              </p:cNvPr>
              <p:cNvSpPr/>
              <p:nvPr/>
            </p:nvSpPr>
            <p:spPr>
              <a:xfrm>
                <a:off x="8640000" y="5220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1BCFCE9-F500-5B4B-15C6-2BBC6FC00952}"/>
                  </a:ext>
                </a:extLst>
              </p:cNvPr>
              <p:cNvSpPr/>
              <p:nvPr/>
            </p:nvSpPr>
            <p:spPr>
              <a:xfrm>
                <a:off x="8640000" y="4896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1A63CC9-3AD0-3DA7-5DF7-A088740CB700}"/>
                  </a:ext>
                </a:extLst>
              </p:cNvPr>
              <p:cNvSpPr/>
              <p:nvPr/>
            </p:nvSpPr>
            <p:spPr>
              <a:xfrm>
                <a:off x="8640000" y="4572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0529EB4E-9734-1E26-8E52-3D88A1EEEDF4}"/>
                  </a:ext>
                </a:extLst>
              </p:cNvPr>
              <p:cNvSpPr/>
              <p:nvPr/>
            </p:nvSpPr>
            <p:spPr>
              <a:xfrm>
                <a:off x="8640000" y="4248000"/>
                <a:ext cx="216000" cy="216000"/>
              </a:xfrm>
              <a:prstGeom prst="rect">
                <a:avLst/>
              </a:prstGeom>
              <a:grp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19D4E4FF-D138-03CD-2AE6-45D1FCF3AD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34916" y="1701836"/>
              <a:ext cx="512687" cy="637494"/>
              <a:chOff x="1385315" y="1787822"/>
              <a:chExt cx="360040" cy="447687"/>
            </a:xfrm>
          </p:grpSpPr>
          <p:sp>
            <p:nvSpPr>
              <p:cNvPr id="26" name="Pfeil: 180-Grad 6">
                <a:extLst>
                  <a:ext uri="{FF2B5EF4-FFF2-40B4-BE49-F238E27FC236}">
                    <a16:creationId xmlns:a16="http://schemas.microsoft.com/office/drawing/2014/main" id="{1FE8033E-9620-D38E-91D3-EDA2AD3948BB}"/>
                  </a:ext>
                </a:extLst>
              </p:cNvPr>
              <p:cNvSpPr/>
              <p:nvPr/>
            </p:nvSpPr>
            <p:spPr>
              <a:xfrm>
                <a:off x="1421656" y="1787822"/>
                <a:ext cx="288000" cy="384395"/>
              </a:xfrm>
              <a:prstGeom prst="uturnArrow">
                <a:avLst>
                  <a:gd name="adj1" fmla="val 14292"/>
                  <a:gd name="adj2" fmla="val 6733"/>
                  <a:gd name="adj3" fmla="val 0"/>
                  <a:gd name="adj4" fmla="val 43750"/>
                  <a:gd name="adj5" fmla="val 75000"/>
                </a:avLst>
              </a:prstGeom>
              <a:solidFill>
                <a:schemeClr val="bg1"/>
              </a:solidFill>
              <a:ln w="127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  <p:sp>
            <p:nvSpPr>
              <p:cNvPr id="27" name="Rechteck: abgerundete Ecken 38">
                <a:extLst>
                  <a:ext uri="{FF2B5EF4-FFF2-40B4-BE49-F238E27FC236}">
                    <a16:creationId xmlns:a16="http://schemas.microsoft.com/office/drawing/2014/main" id="{F2F413ED-20AB-0FEB-F62A-7A2100B5419E}"/>
                  </a:ext>
                </a:extLst>
              </p:cNvPr>
              <p:cNvSpPr/>
              <p:nvPr/>
            </p:nvSpPr>
            <p:spPr>
              <a:xfrm>
                <a:off x="1385315" y="1983509"/>
                <a:ext cx="360040" cy="252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3560"/>
                  </a:solidFill>
                </a:endParaRPr>
              </a:p>
            </p:txBody>
          </p:sp>
        </p:grpSp>
      </p:grpSp>
      <p:sp>
        <p:nvSpPr>
          <p:cNvPr id="33" name="Inhaltsplatzhalter 32">
            <a:extLst>
              <a:ext uri="{FF2B5EF4-FFF2-40B4-BE49-F238E27FC236}">
                <a16:creationId xmlns:a16="http://schemas.microsoft.com/office/drawing/2014/main" id="{B52B29C1-207A-DE2E-F9E6-85D674B7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44176"/>
            <a:ext cx="6320549" cy="3672408"/>
          </a:xfrm>
        </p:spPr>
        <p:txBody>
          <a:bodyPr/>
          <a:lstStyle/>
          <a:p>
            <a:r>
              <a:rPr lang="en-US" sz="1800" dirty="0"/>
              <a:t>Challenges</a:t>
            </a:r>
          </a:p>
          <a:p>
            <a:r>
              <a:rPr lang="en-US" sz="1800" b="0" dirty="0"/>
              <a:t>#1  Knowing the Adversary</a:t>
            </a:r>
          </a:p>
          <a:p>
            <a:r>
              <a:rPr lang="en-US" sz="1800" b="0" dirty="0"/>
              <a:t>#2  Preserving your Secrets</a:t>
            </a:r>
          </a:p>
          <a:p>
            <a:r>
              <a:rPr lang="en-US" sz="1800" b="0" dirty="0"/>
              <a:t>#3  Models and Limitations in Implementation Security</a:t>
            </a:r>
          </a:p>
          <a:p>
            <a:pPr marL="180975" indent="-180975">
              <a:buFont typeface="Wingdings" pitchFamily="2" charset="2"/>
              <a:buChar char="§"/>
            </a:pPr>
            <a:endParaRPr lang="en-US" sz="1800" dirty="0"/>
          </a:p>
          <a:p>
            <a:r>
              <a:rPr lang="en-US" sz="1800" dirty="0"/>
              <a:t>Directions</a:t>
            </a:r>
          </a:p>
          <a:p>
            <a:r>
              <a:rPr lang="en-US" sz="1800" b="0" dirty="0"/>
              <a:t>#1   Moving Target Defense in Hardware</a:t>
            </a:r>
          </a:p>
          <a:p>
            <a:r>
              <a:rPr lang="en-US" sz="1800" b="0" dirty="0"/>
              <a:t>#2   New Hardware Constraints for Cryptography</a:t>
            </a:r>
          </a:p>
          <a:p>
            <a:r>
              <a:rPr lang="en-US" sz="1800" b="0" dirty="0"/>
              <a:t>#3   Trusted and Security-oriented Hardware Design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180975" indent="-180975">
              <a:buFont typeface="Wingdings" pitchFamily="2" charset="2"/>
              <a:buChar char="§"/>
            </a:pPr>
            <a:endParaRPr lang="en-US" sz="1800" dirty="0"/>
          </a:p>
        </p:txBody>
      </p:sp>
      <p:pic>
        <p:nvPicPr>
          <p:cNvPr id="28" name="Grafik 27" descr="Teufelsgesicht mit einfarbiger Füllung">
            <a:extLst>
              <a:ext uri="{FF2B5EF4-FFF2-40B4-BE49-F238E27FC236}">
                <a16:creationId xmlns:a16="http://schemas.microsoft.com/office/drawing/2014/main" id="{63AF2A95-38D6-4816-B39F-F6334D5E8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33" y="906872"/>
            <a:ext cx="1109393" cy="1109393"/>
          </a:xfrm>
          <a:prstGeom prst="rect">
            <a:avLst/>
          </a:prstGeom>
        </p:spPr>
      </p:pic>
      <p:pic>
        <p:nvPicPr>
          <p:cNvPr id="30" name="Grafik 29" descr="Lupe">
            <a:extLst>
              <a:ext uri="{FF2B5EF4-FFF2-40B4-BE49-F238E27FC236}">
                <a16:creationId xmlns:a16="http://schemas.microsoft.com/office/drawing/2014/main" id="{EEDA06F8-871F-4036-85C4-E83D76C52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3141" y="1353993"/>
            <a:ext cx="914400" cy="914400"/>
          </a:xfrm>
          <a:prstGeom prst="rect">
            <a:avLst/>
          </a:prstGeom>
        </p:spPr>
      </p:pic>
      <p:pic>
        <p:nvPicPr>
          <p:cNvPr id="32" name="Grafik 31" descr="Recherche">
            <a:extLst>
              <a:ext uri="{FF2B5EF4-FFF2-40B4-BE49-F238E27FC236}">
                <a16:creationId xmlns:a16="http://schemas.microsoft.com/office/drawing/2014/main" id="{C970ED06-3300-49E9-9C04-0521F9B32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8696" y="3956107"/>
            <a:ext cx="875867" cy="875867"/>
          </a:xfrm>
          <a:prstGeom prst="rect">
            <a:avLst/>
          </a:prstGeom>
        </p:spPr>
      </p:pic>
      <p:pic>
        <p:nvPicPr>
          <p:cNvPr id="38" name="Grafik 37" descr="Papier">
            <a:extLst>
              <a:ext uri="{FF2B5EF4-FFF2-40B4-BE49-F238E27FC236}">
                <a16:creationId xmlns:a16="http://schemas.microsoft.com/office/drawing/2014/main" id="{D8FF034A-DA5A-44E4-9B61-394D9090D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7011" y="3452910"/>
            <a:ext cx="1363674" cy="13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016B1-F310-4D07-B27A-D6B6864A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ABFC3F-691E-43B6-95EC-08A5462E8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Challenges</a:t>
            </a:r>
            <a:r>
              <a:rPr lang="de-DE" dirty="0"/>
              <a:t>: </a:t>
            </a:r>
          </a:p>
          <a:p>
            <a:pPr marL="342900" indent="-342900">
              <a:buAutoNum type="arabicParenR"/>
            </a:pPr>
            <a:r>
              <a:rPr lang="de-DE" dirty="0"/>
              <a:t>Static -&gt; Dynamic HW</a:t>
            </a:r>
          </a:p>
          <a:p>
            <a:pPr marL="342900" indent="-342900">
              <a:buAutoNum type="arabicParenR"/>
            </a:pPr>
            <a:r>
              <a:rPr lang="de-DE" dirty="0"/>
              <a:t>Embedding </a:t>
            </a:r>
            <a:r>
              <a:rPr lang="de-DE" dirty="0" err="1"/>
              <a:t>of</a:t>
            </a:r>
            <a:r>
              <a:rPr lang="de-DE" dirty="0"/>
              <a:t> Secrets (LVP, </a:t>
            </a:r>
            <a:r>
              <a:rPr lang="de-DE" dirty="0" err="1"/>
              <a:t>Obfuscation</a:t>
            </a:r>
            <a:r>
              <a:rPr lang="de-DE" dirty="0"/>
              <a:t>)</a:t>
            </a:r>
          </a:p>
          <a:p>
            <a:pPr marL="342900" indent="-342900">
              <a:buAutoNum type="arabicParenR"/>
            </a:pPr>
            <a:r>
              <a:rPr lang="de-DE" dirty="0"/>
              <a:t>Models and </a:t>
            </a:r>
            <a:r>
              <a:rPr lang="de-DE" dirty="0" err="1"/>
              <a:t>Abstraction</a:t>
            </a:r>
            <a:r>
              <a:rPr lang="de-DE" dirty="0"/>
              <a:t> Levels (</a:t>
            </a: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adversary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(faults))</a:t>
            </a:r>
          </a:p>
          <a:p>
            <a:pPr marL="342900" indent="-342900">
              <a:buAutoNum type="arabicParenR"/>
            </a:pPr>
            <a:r>
              <a:rPr lang="de-DE" dirty="0"/>
              <a:t>Test &amp; Validation</a:t>
            </a:r>
          </a:p>
          <a:p>
            <a:pPr marL="342900" indent="-342900">
              <a:buAutoNum type="arabicParenR"/>
            </a:pP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Countermeasures</a:t>
            </a:r>
            <a:r>
              <a:rPr lang="de-DE" dirty="0"/>
              <a:t> in </a:t>
            </a:r>
            <a:r>
              <a:rPr lang="de-DE" dirty="0" err="1"/>
              <a:t>Combined</a:t>
            </a:r>
            <a:r>
              <a:rPr lang="de-DE" dirty="0"/>
              <a:t> Settings</a:t>
            </a:r>
          </a:p>
          <a:p>
            <a:pPr marL="342900" indent="-342900">
              <a:buAutoNum type="arabicParenR"/>
            </a:pPr>
            <a:r>
              <a:rPr lang="de-DE" dirty="0"/>
              <a:t>Trust in Components and Tools</a:t>
            </a:r>
          </a:p>
          <a:p>
            <a:pPr marL="342900" indent="-342900">
              <a:buAutoNum type="arabicParenR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7BBCE-2F59-4C2F-9788-7AB7D4AE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1A87-29E8-4DB2-BFAA-6C486E224568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9ABF0C-ECD5-4E29-BB16-AE3063FC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08FDD7-4FF5-462C-9847-377D4D66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024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A4E54-732A-4ED0-86C7-65519953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81" y="1134619"/>
            <a:ext cx="8172000" cy="720000"/>
          </a:xfrm>
        </p:spPr>
        <p:txBody>
          <a:bodyPr/>
          <a:lstStyle/>
          <a:p>
            <a:r>
              <a:rPr lang="de-DE" dirty="0">
                <a:latin typeface="+mn-lt"/>
              </a:rPr>
              <a:t>CHALLENGES</a:t>
            </a:r>
            <a:endParaRPr lang="en-US" dirty="0">
              <a:latin typeface="+mn-lt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8CF6531-D2BC-0C66-B7EF-97E5AA6EB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281" y="1760513"/>
            <a:ext cx="6954356" cy="1079897"/>
          </a:xfrm>
        </p:spPr>
        <p:txBody>
          <a:bodyPr/>
          <a:lstStyle/>
          <a:p>
            <a:r>
              <a:rPr lang="en-US" sz="2800" dirty="0"/>
              <a:t>Knowing the Adversary</a:t>
            </a:r>
          </a:p>
        </p:txBody>
      </p:sp>
    </p:spTree>
    <p:extLst>
      <p:ext uri="{BB962C8B-B14F-4D97-AF65-F5344CB8AC3E}">
        <p14:creationId xmlns:p14="http://schemas.microsoft.com/office/powerpoint/2010/main" val="287423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90D70-FB39-4AD2-BAEB-455962C4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 #1: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Adversary</a:t>
            </a:r>
            <a:r>
              <a:rPr lang="de-DE" dirty="0"/>
              <a:t> – Models and Boxes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1B71C0-6A0A-44B4-AC07-D867F09E1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43507"/>
            <a:ext cx="7560000" cy="3672408"/>
          </a:xfrm>
        </p:spPr>
        <p:txBody>
          <a:bodyPr/>
          <a:lstStyle/>
          <a:p>
            <a:r>
              <a:rPr lang="de-DE" dirty="0"/>
              <a:t>Black-Box </a:t>
            </a:r>
            <a:br>
              <a:rPr lang="de-DE" dirty="0"/>
            </a:br>
            <a:r>
              <a:rPr lang="de-DE" dirty="0" err="1"/>
              <a:t>Attacker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br>
              <a:rPr lang="de-DE" dirty="0"/>
            </a:br>
            <a:r>
              <a:rPr lang="de-DE" dirty="0"/>
              <a:t>Gray-Box</a:t>
            </a:r>
            <a:br>
              <a:rPr lang="de-DE" dirty="0"/>
            </a:br>
            <a:r>
              <a:rPr lang="de-DE" dirty="0" err="1"/>
              <a:t>Attacker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White-Box</a:t>
            </a:r>
            <a:br>
              <a:rPr lang="de-DE" dirty="0"/>
            </a:br>
            <a:r>
              <a:rPr lang="de-DE" dirty="0" err="1"/>
              <a:t>Attacker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C35EA1-BA23-4F5B-97E1-11D58003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1E54-C735-449A-A096-A15718CC562A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40C97E-5D17-473F-9861-963BDA32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1E323-FF82-4C03-8105-625B1FE9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  <p:cxnSp>
        <p:nvCxnSpPr>
          <p:cNvPr id="268" name="Gerade Verbindung mit Pfeil 267">
            <a:extLst>
              <a:ext uri="{FF2B5EF4-FFF2-40B4-BE49-F238E27FC236}">
                <a16:creationId xmlns:a16="http://schemas.microsoft.com/office/drawing/2014/main" id="{DEF72F3B-4091-4FD5-8489-21BB1FC5D2AC}"/>
              </a:ext>
            </a:extLst>
          </p:cNvPr>
          <p:cNvCxnSpPr/>
          <p:nvPr/>
        </p:nvCxnSpPr>
        <p:spPr>
          <a:xfrm flipV="1">
            <a:off x="1797380" y="1444853"/>
            <a:ext cx="2448272" cy="149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E0F8B96-AB09-47A8-ABA7-ED511CEC4C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88" y="679846"/>
            <a:ext cx="2592288" cy="2592288"/>
          </a:xfrm>
          <a:prstGeom prst="rect">
            <a:avLst/>
          </a:prstGeom>
        </p:spPr>
      </p:pic>
      <p:sp>
        <p:nvSpPr>
          <p:cNvPr id="269" name="Textfeld 268">
            <a:extLst>
              <a:ext uri="{FF2B5EF4-FFF2-40B4-BE49-F238E27FC236}">
                <a16:creationId xmlns:a16="http://schemas.microsoft.com/office/drawing/2014/main" id="{6D156258-D790-41CE-82C0-FD2A5D86038A}"/>
              </a:ext>
            </a:extLst>
          </p:cNvPr>
          <p:cNvSpPr txBox="1"/>
          <p:nvPr/>
        </p:nvSpPr>
        <p:spPr>
          <a:xfrm>
            <a:off x="1817663" y="1151533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x</a:t>
            </a:r>
          </a:p>
        </p:txBody>
      </p:sp>
      <p:sp>
        <p:nvSpPr>
          <p:cNvPr id="270" name="Textfeld 269">
            <a:extLst>
              <a:ext uri="{FF2B5EF4-FFF2-40B4-BE49-F238E27FC236}">
                <a16:creationId xmlns:a16="http://schemas.microsoft.com/office/drawing/2014/main" id="{E1E2C17C-EE55-47D4-9A7E-DCF7E105DBAA}"/>
              </a:ext>
            </a:extLst>
          </p:cNvPr>
          <p:cNvSpPr txBox="1"/>
          <p:nvPr/>
        </p:nvSpPr>
        <p:spPr>
          <a:xfrm>
            <a:off x="3854304" y="1120670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y</a:t>
            </a:r>
          </a:p>
        </p:txBody>
      </p:sp>
      <p:sp>
        <p:nvSpPr>
          <p:cNvPr id="271" name="Rechteck 270">
            <a:extLst>
              <a:ext uri="{FF2B5EF4-FFF2-40B4-BE49-F238E27FC236}">
                <a16:creationId xmlns:a16="http://schemas.microsoft.com/office/drawing/2014/main" id="{84998B68-A437-46E5-AA29-A2D0D36D1014}"/>
              </a:ext>
            </a:extLst>
          </p:cNvPr>
          <p:cNvSpPr/>
          <p:nvPr/>
        </p:nvSpPr>
        <p:spPr>
          <a:xfrm>
            <a:off x="2779762" y="1270711"/>
            <a:ext cx="278234" cy="224159"/>
          </a:xfrm>
          <a:prstGeom prst="rect">
            <a:avLst/>
          </a:prstGeom>
          <a:solidFill>
            <a:schemeClr val="accent3">
              <a:alpha val="53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72" name="Rechteck 271">
            <a:extLst>
              <a:ext uri="{FF2B5EF4-FFF2-40B4-BE49-F238E27FC236}">
                <a16:creationId xmlns:a16="http://schemas.microsoft.com/office/drawing/2014/main" id="{9E1EC131-CC8C-493E-B04F-10E795C3646A}"/>
              </a:ext>
            </a:extLst>
          </p:cNvPr>
          <p:cNvSpPr/>
          <p:nvPr/>
        </p:nvSpPr>
        <p:spPr>
          <a:xfrm>
            <a:off x="3393011" y="2208123"/>
            <a:ext cx="278234" cy="224159"/>
          </a:xfrm>
          <a:prstGeom prst="rect">
            <a:avLst/>
          </a:prstGeom>
          <a:solidFill>
            <a:schemeClr val="accent3">
              <a:alpha val="53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k</a:t>
            </a:r>
          </a:p>
        </p:txBody>
      </p: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B8366040-2C48-4F68-81FC-30C1F5A12D7D}"/>
              </a:ext>
            </a:extLst>
          </p:cNvPr>
          <p:cNvGrpSpPr/>
          <p:nvPr/>
        </p:nvGrpSpPr>
        <p:grpSpPr>
          <a:xfrm rot="20725312">
            <a:off x="1770886" y="1945670"/>
            <a:ext cx="1268163" cy="429497"/>
            <a:chOff x="1023410" y="1416833"/>
            <a:chExt cx="2333644" cy="790350"/>
          </a:xfrm>
        </p:grpSpPr>
        <p:sp>
          <p:nvSpPr>
            <p:cNvPr id="274" name="Rechteck 273">
              <a:extLst>
                <a:ext uri="{FF2B5EF4-FFF2-40B4-BE49-F238E27FC236}">
                  <a16:creationId xmlns:a16="http://schemas.microsoft.com/office/drawing/2014/main" id="{ABC5B431-1B9D-4745-B527-C098F7085DE6}"/>
                </a:ext>
              </a:extLst>
            </p:cNvPr>
            <p:cNvSpPr/>
            <p:nvPr/>
          </p:nvSpPr>
          <p:spPr>
            <a:xfrm rot="1829090">
              <a:off x="2173834" y="2150839"/>
              <a:ext cx="1183220" cy="56344"/>
            </a:xfrm>
            <a:prstGeom prst="rect">
              <a:avLst/>
            </a:prstGeom>
            <a:solidFill>
              <a:srgbClr val="00356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rgbClr val="003560"/>
                </a:solidFill>
              </a:endParaRPr>
            </a:p>
          </p:txBody>
        </p:sp>
        <p:sp>
          <p:nvSpPr>
            <p:cNvPr id="275" name="Zylinder 274">
              <a:extLst>
                <a:ext uri="{FF2B5EF4-FFF2-40B4-BE49-F238E27FC236}">
                  <a16:creationId xmlns:a16="http://schemas.microsoft.com/office/drawing/2014/main" id="{9C4A2DA3-F848-422F-96A8-CCDC8F184535}"/>
                </a:ext>
              </a:extLst>
            </p:cNvPr>
            <p:cNvSpPr/>
            <p:nvPr/>
          </p:nvSpPr>
          <p:spPr>
            <a:xfrm rot="18000270" flipH="1">
              <a:off x="1586848" y="853395"/>
              <a:ext cx="281719" cy="1408595"/>
            </a:xfrm>
            <a:prstGeom prst="can">
              <a:avLst/>
            </a:prstGeom>
            <a:solidFill>
              <a:srgbClr val="003560"/>
            </a:solidFill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A5B06CC5-870F-4542-A0F9-31525C676759}"/>
              </a:ext>
            </a:extLst>
          </p:cNvPr>
          <p:cNvGrpSpPr/>
          <p:nvPr/>
        </p:nvGrpSpPr>
        <p:grpSpPr>
          <a:xfrm>
            <a:off x="3793452" y="2478824"/>
            <a:ext cx="1803566" cy="703959"/>
            <a:chOff x="3891868" y="2060050"/>
            <a:chExt cx="3608865" cy="1408595"/>
          </a:xfrm>
        </p:grpSpPr>
        <p:grpSp>
          <p:nvGrpSpPr>
            <p:cNvPr id="277" name="Gruppieren 276">
              <a:extLst>
                <a:ext uri="{FF2B5EF4-FFF2-40B4-BE49-F238E27FC236}">
                  <a16:creationId xmlns:a16="http://schemas.microsoft.com/office/drawing/2014/main" id="{BAA380BB-3845-4BA0-9B24-48E01E4BDC29}"/>
                </a:ext>
              </a:extLst>
            </p:cNvPr>
            <p:cNvGrpSpPr/>
            <p:nvPr/>
          </p:nvGrpSpPr>
          <p:grpSpPr>
            <a:xfrm>
              <a:off x="3891868" y="2060050"/>
              <a:ext cx="1408595" cy="1408595"/>
              <a:chOff x="4235446" y="3070950"/>
              <a:chExt cx="1800000" cy="1800000"/>
            </a:xfrm>
          </p:grpSpPr>
          <p:sp>
            <p:nvSpPr>
              <p:cNvPr id="278" name="Bogen 277">
                <a:extLst>
                  <a:ext uri="{FF2B5EF4-FFF2-40B4-BE49-F238E27FC236}">
                    <a16:creationId xmlns:a16="http://schemas.microsoft.com/office/drawing/2014/main" id="{610A2AE8-7DC8-4F63-9AFA-99D1998FD6E5}"/>
                  </a:ext>
                </a:extLst>
              </p:cNvPr>
              <p:cNvSpPr/>
              <p:nvPr/>
            </p:nvSpPr>
            <p:spPr>
              <a:xfrm rot="2841009">
                <a:off x="4235446" y="3070950"/>
                <a:ext cx="1800000" cy="1800000"/>
              </a:xfrm>
              <a:prstGeom prst="arc">
                <a:avLst/>
              </a:prstGeom>
              <a:ln w="50800">
                <a:solidFill>
                  <a:srgbClr val="00356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Bogen 278">
                <a:extLst>
                  <a:ext uri="{FF2B5EF4-FFF2-40B4-BE49-F238E27FC236}">
                    <a16:creationId xmlns:a16="http://schemas.microsoft.com/office/drawing/2014/main" id="{C5326F12-16A9-40C1-974A-FEC034F22165}"/>
                  </a:ext>
                </a:extLst>
              </p:cNvPr>
              <p:cNvSpPr/>
              <p:nvPr/>
            </p:nvSpPr>
            <p:spPr>
              <a:xfrm rot="2841009">
                <a:off x="4312498" y="3286950"/>
                <a:ext cx="1440000" cy="1440000"/>
              </a:xfrm>
              <a:prstGeom prst="arc">
                <a:avLst/>
              </a:prstGeom>
              <a:ln w="50800">
                <a:solidFill>
                  <a:srgbClr val="00356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Bogen 279">
                <a:extLst>
                  <a:ext uri="{FF2B5EF4-FFF2-40B4-BE49-F238E27FC236}">
                    <a16:creationId xmlns:a16="http://schemas.microsoft.com/office/drawing/2014/main" id="{6A3CBFC1-27CC-43ED-A91C-DF0CEB6DBCCD}"/>
                  </a:ext>
                </a:extLst>
              </p:cNvPr>
              <p:cNvSpPr/>
              <p:nvPr/>
            </p:nvSpPr>
            <p:spPr>
              <a:xfrm rot="2841009">
                <a:off x="4403725" y="3502950"/>
                <a:ext cx="1080000" cy="1080000"/>
              </a:xfrm>
              <a:prstGeom prst="arc">
                <a:avLst/>
              </a:prstGeom>
              <a:ln w="50800">
                <a:solidFill>
                  <a:srgbClr val="00356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AD5E4DE2-EF40-4516-95BF-B933E470E4CA}"/>
                </a:ext>
              </a:extLst>
            </p:cNvPr>
            <p:cNvGrpSpPr/>
            <p:nvPr/>
          </p:nvGrpSpPr>
          <p:grpSpPr>
            <a:xfrm>
              <a:off x="5810418" y="2164169"/>
              <a:ext cx="1690315" cy="1267736"/>
              <a:chOff x="6263156" y="3240000"/>
              <a:chExt cx="2160000" cy="1620000"/>
            </a:xfrm>
          </p:grpSpPr>
          <p:sp>
            <p:nvSpPr>
              <p:cNvPr id="282" name="Rechteck 281">
                <a:extLst>
                  <a:ext uri="{FF2B5EF4-FFF2-40B4-BE49-F238E27FC236}">
                    <a16:creationId xmlns:a16="http://schemas.microsoft.com/office/drawing/2014/main" id="{06DBDD02-02CD-44D0-BA18-DC00D51C1A0D}"/>
                  </a:ext>
                </a:extLst>
              </p:cNvPr>
              <p:cNvSpPr/>
              <p:nvPr/>
            </p:nvSpPr>
            <p:spPr>
              <a:xfrm>
                <a:off x="6263156" y="3240000"/>
                <a:ext cx="2160000" cy="1620000"/>
              </a:xfrm>
              <a:prstGeom prst="rect">
                <a:avLst/>
              </a:prstGeom>
              <a:noFill/>
              <a:ln w="508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Rechteck 282">
                <a:extLst>
                  <a:ext uri="{FF2B5EF4-FFF2-40B4-BE49-F238E27FC236}">
                    <a16:creationId xmlns:a16="http://schemas.microsoft.com/office/drawing/2014/main" id="{E0C99082-B700-45E0-AAAF-2D791D98BDC9}"/>
                  </a:ext>
                </a:extLst>
              </p:cNvPr>
              <p:cNvSpPr/>
              <p:nvPr/>
            </p:nvSpPr>
            <p:spPr>
              <a:xfrm>
                <a:off x="6444000" y="3420000"/>
                <a:ext cx="1800000" cy="1260000"/>
              </a:xfrm>
              <a:prstGeom prst="rect">
                <a:avLst/>
              </a:prstGeom>
              <a:noFill/>
              <a:ln w="508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Ellipse 283">
                <a:extLst>
                  <a:ext uri="{FF2B5EF4-FFF2-40B4-BE49-F238E27FC236}">
                    <a16:creationId xmlns:a16="http://schemas.microsoft.com/office/drawing/2014/main" id="{B117609E-4B39-42CE-B38A-1500087D3039}"/>
                  </a:ext>
                </a:extLst>
              </p:cNvPr>
              <p:cNvSpPr/>
              <p:nvPr/>
            </p:nvSpPr>
            <p:spPr>
              <a:xfrm>
                <a:off x="7812000" y="3600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Ellipse 284">
                <a:extLst>
                  <a:ext uri="{FF2B5EF4-FFF2-40B4-BE49-F238E27FC236}">
                    <a16:creationId xmlns:a16="http://schemas.microsoft.com/office/drawing/2014/main" id="{78B70D4C-19DE-41CB-B949-756AAEEE0A8B}"/>
                  </a:ext>
                </a:extLst>
              </p:cNvPr>
              <p:cNvSpPr/>
              <p:nvPr/>
            </p:nvSpPr>
            <p:spPr>
              <a:xfrm>
                <a:off x="7812000" y="3924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Ellipse 285">
                <a:extLst>
                  <a:ext uri="{FF2B5EF4-FFF2-40B4-BE49-F238E27FC236}">
                    <a16:creationId xmlns:a16="http://schemas.microsoft.com/office/drawing/2014/main" id="{6BC2B205-513E-41BB-BADE-482D796F94CD}"/>
                  </a:ext>
                </a:extLst>
              </p:cNvPr>
              <p:cNvSpPr/>
              <p:nvPr/>
            </p:nvSpPr>
            <p:spPr>
              <a:xfrm>
                <a:off x="7812000" y="4248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Rechteck: abgerundete Ecken 286">
                <a:extLst>
                  <a:ext uri="{FF2B5EF4-FFF2-40B4-BE49-F238E27FC236}">
                    <a16:creationId xmlns:a16="http://schemas.microsoft.com/office/drawing/2014/main" id="{BDA1595B-5EA0-43DC-BBC8-8106CC060BDB}"/>
                  </a:ext>
                </a:extLst>
              </p:cNvPr>
              <p:cNvSpPr/>
              <p:nvPr/>
            </p:nvSpPr>
            <p:spPr>
              <a:xfrm>
                <a:off x="6552000" y="3564000"/>
                <a:ext cx="1080000" cy="972000"/>
              </a:xfrm>
              <a:prstGeom prst="roundRect">
                <a:avLst/>
              </a:prstGeom>
              <a:no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Freihandform: Form 287">
                <a:extLst>
                  <a:ext uri="{FF2B5EF4-FFF2-40B4-BE49-F238E27FC236}">
                    <a16:creationId xmlns:a16="http://schemas.microsoft.com/office/drawing/2014/main" id="{7074115D-25BA-447C-9AD8-3738F7ABCA94}"/>
                  </a:ext>
                </a:extLst>
              </p:cNvPr>
              <p:cNvSpPr/>
              <p:nvPr/>
            </p:nvSpPr>
            <p:spPr>
              <a:xfrm>
                <a:off x="6772508" y="3646950"/>
                <a:ext cx="628650" cy="823930"/>
              </a:xfrm>
              <a:custGeom>
                <a:avLst/>
                <a:gdLst>
                  <a:gd name="connsiteX0" fmla="*/ 0 w 628650"/>
                  <a:gd name="connsiteY0" fmla="*/ 545393 h 823930"/>
                  <a:gd name="connsiteX1" fmla="*/ 133350 w 628650"/>
                  <a:gd name="connsiteY1" fmla="*/ 135818 h 823930"/>
                  <a:gd name="connsiteX2" fmla="*/ 180975 w 628650"/>
                  <a:gd name="connsiteY2" fmla="*/ 821618 h 823930"/>
                  <a:gd name="connsiteX3" fmla="*/ 266700 w 628650"/>
                  <a:gd name="connsiteY3" fmla="*/ 373943 h 823930"/>
                  <a:gd name="connsiteX4" fmla="*/ 295275 w 628650"/>
                  <a:gd name="connsiteY4" fmla="*/ 802568 h 823930"/>
                  <a:gd name="connsiteX5" fmla="*/ 447675 w 628650"/>
                  <a:gd name="connsiteY5" fmla="*/ 2468 h 823930"/>
                  <a:gd name="connsiteX6" fmla="*/ 466725 w 628650"/>
                  <a:gd name="connsiteY6" fmla="*/ 545393 h 823930"/>
                  <a:gd name="connsiteX7" fmla="*/ 542925 w 628650"/>
                  <a:gd name="connsiteY7" fmla="*/ 345368 h 823930"/>
                  <a:gd name="connsiteX8" fmla="*/ 628650 w 628650"/>
                  <a:gd name="connsiteY8" fmla="*/ 707318 h 823930"/>
                  <a:gd name="connsiteX9" fmla="*/ 628650 w 628650"/>
                  <a:gd name="connsiteY9" fmla="*/ 707318 h 82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8650" h="823930">
                    <a:moveTo>
                      <a:pt x="0" y="545393"/>
                    </a:moveTo>
                    <a:cubicBezTo>
                      <a:pt x="51594" y="317587"/>
                      <a:pt x="103188" y="89781"/>
                      <a:pt x="133350" y="135818"/>
                    </a:cubicBezTo>
                    <a:cubicBezTo>
                      <a:pt x="163512" y="181855"/>
                      <a:pt x="158750" y="781931"/>
                      <a:pt x="180975" y="821618"/>
                    </a:cubicBezTo>
                    <a:cubicBezTo>
                      <a:pt x="203200" y="861305"/>
                      <a:pt x="247650" y="377118"/>
                      <a:pt x="266700" y="373943"/>
                    </a:cubicBezTo>
                    <a:cubicBezTo>
                      <a:pt x="285750" y="370768"/>
                      <a:pt x="265113" y="864480"/>
                      <a:pt x="295275" y="802568"/>
                    </a:cubicBezTo>
                    <a:cubicBezTo>
                      <a:pt x="325437" y="740656"/>
                      <a:pt x="419100" y="45330"/>
                      <a:pt x="447675" y="2468"/>
                    </a:cubicBezTo>
                    <a:cubicBezTo>
                      <a:pt x="476250" y="-40394"/>
                      <a:pt x="450850" y="488243"/>
                      <a:pt x="466725" y="545393"/>
                    </a:cubicBezTo>
                    <a:cubicBezTo>
                      <a:pt x="482600" y="602543"/>
                      <a:pt x="515938" y="318381"/>
                      <a:pt x="542925" y="345368"/>
                    </a:cubicBezTo>
                    <a:cubicBezTo>
                      <a:pt x="569912" y="372355"/>
                      <a:pt x="628650" y="707318"/>
                      <a:pt x="628650" y="707318"/>
                    </a:cubicBezTo>
                    <a:lnTo>
                      <a:pt x="628650" y="707318"/>
                    </a:lnTo>
                  </a:path>
                </a:pathLst>
              </a:custGeom>
              <a:noFill/>
              <a:ln w="25400">
                <a:solidFill>
                  <a:srgbClr val="003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91" name="Textfeld 290">
            <a:extLst>
              <a:ext uri="{FF2B5EF4-FFF2-40B4-BE49-F238E27FC236}">
                <a16:creationId xmlns:a16="http://schemas.microsoft.com/office/drawing/2014/main" id="{C5A3723A-3F29-4524-80E8-2E2CD919BDEF}"/>
              </a:ext>
            </a:extLst>
          </p:cNvPr>
          <p:cNvSpPr txBox="1"/>
          <p:nvPr/>
        </p:nvSpPr>
        <p:spPr>
          <a:xfrm>
            <a:off x="5768774" y="2265527"/>
            <a:ext cx="26260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Faulting</a:t>
            </a:r>
            <a:r>
              <a:rPr lang="de-DE" sz="1600" dirty="0"/>
              <a:t> </a:t>
            </a:r>
            <a:r>
              <a:rPr lang="de-DE" sz="1600" dirty="0" err="1"/>
              <a:t>security</a:t>
            </a:r>
            <a:br>
              <a:rPr lang="de-DE" sz="1600" dirty="0"/>
            </a:br>
            <a:r>
              <a:rPr lang="de-DE" sz="1600" dirty="0" err="1"/>
              <a:t>operations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Observing</a:t>
            </a:r>
            <a:r>
              <a:rPr lang="de-DE" sz="1600" dirty="0"/>
              <a:t> </a:t>
            </a:r>
            <a:r>
              <a:rPr lang="de-DE" sz="1600" dirty="0" err="1"/>
              <a:t>side-channel</a:t>
            </a:r>
            <a:br>
              <a:rPr lang="de-DE" sz="1600" dirty="0"/>
            </a:br>
            <a:r>
              <a:rPr lang="de-DE" sz="1600" dirty="0" err="1"/>
              <a:t>information</a:t>
            </a:r>
            <a:endParaRPr lang="de-DE" sz="1600" dirty="0"/>
          </a:p>
          <a:p>
            <a:br>
              <a:rPr lang="de-DE" sz="1600" dirty="0"/>
            </a:br>
            <a:endParaRPr lang="de-DE" sz="1600" dirty="0"/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38575EFE-DD6A-4E6B-8631-F3364049EE93}"/>
              </a:ext>
            </a:extLst>
          </p:cNvPr>
          <p:cNvSpPr txBox="1"/>
          <p:nvPr/>
        </p:nvSpPr>
        <p:spPr>
          <a:xfrm>
            <a:off x="4951955" y="3803390"/>
            <a:ext cx="3480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Analyzing</a:t>
            </a:r>
            <a:r>
              <a:rPr lang="de-DE" sz="1600" dirty="0"/>
              <a:t> </a:t>
            </a:r>
            <a:r>
              <a:rPr lang="de-DE" sz="1600" dirty="0" err="1"/>
              <a:t>gate</a:t>
            </a:r>
            <a:r>
              <a:rPr lang="de-DE" sz="1600" dirty="0"/>
              <a:t>-level </a:t>
            </a:r>
            <a:r>
              <a:rPr lang="de-DE" sz="1600" dirty="0" err="1"/>
              <a:t>components</a:t>
            </a:r>
            <a:br>
              <a:rPr lang="de-DE" sz="1600" dirty="0"/>
            </a:b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vulnerabilities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Probing</a:t>
            </a:r>
            <a:r>
              <a:rPr lang="de-DE" sz="1600" dirty="0"/>
              <a:t> &amp; </a:t>
            </a:r>
            <a:r>
              <a:rPr lang="de-DE" sz="1600" dirty="0" err="1"/>
              <a:t>modifying</a:t>
            </a:r>
            <a:r>
              <a:rPr lang="de-DE" sz="1600" dirty="0"/>
              <a:t> </a:t>
            </a:r>
            <a:r>
              <a:rPr lang="de-DE" sz="1600" dirty="0" err="1"/>
              <a:t>circuitry</a:t>
            </a:r>
            <a:r>
              <a:rPr lang="de-DE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294" name="Rechtwinkliges Dreieck 293">
            <a:extLst>
              <a:ext uri="{FF2B5EF4-FFF2-40B4-BE49-F238E27FC236}">
                <a16:creationId xmlns:a16="http://schemas.microsoft.com/office/drawing/2014/main" id="{D61B37A7-5BA6-45CA-88B7-0083B2F7496E}"/>
              </a:ext>
            </a:extLst>
          </p:cNvPr>
          <p:cNvSpPr/>
          <p:nvPr/>
        </p:nvSpPr>
        <p:spPr>
          <a:xfrm flipH="1">
            <a:off x="8413190" y="975042"/>
            <a:ext cx="600065" cy="3840874"/>
          </a:xfrm>
          <a:prstGeom prst="rtTriangle">
            <a:avLst/>
          </a:prstGeom>
          <a:solidFill>
            <a:schemeClr val="bg2">
              <a:alpha val="53000"/>
            </a:schemeClr>
          </a:solidFill>
          <a:ln w="254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de-DE" sz="1400" b="1" dirty="0">
              <a:solidFill>
                <a:srgbClr val="003560"/>
              </a:solidFill>
            </a:endParaRPr>
          </a:p>
          <a:p>
            <a:r>
              <a:rPr lang="de-DE" sz="1400" b="1" dirty="0">
                <a:solidFill>
                  <a:srgbClr val="003560"/>
                </a:solidFill>
              </a:rPr>
              <a:t>COMPLEXITY  </a:t>
            </a:r>
          </a:p>
          <a:p>
            <a:pPr algn="ctr"/>
            <a:endParaRPr lang="de-DE" sz="1400" b="1" dirty="0">
              <a:solidFill>
                <a:srgbClr val="003560"/>
              </a:solidFill>
            </a:endParaRPr>
          </a:p>
        </p:txBody>
      </p:sp>
      <p:grpSp>
        <p:nvGrpSpPr>
          <p:cNvPr id="301" name="Gruppieren 300">
            <a:extLst>
              <a:ext uri="{FF2B5EF4-FFF2-40B4-BE49-F238E27FC236}">
                <a16:creationId xmlns:a16="http://schemas.microsoft.com/office/drawing/2014/main" id="{E5CF4E4B-CF6D-4C41-A5D4-BA1A1C68F31E}"/>
              </a:ext>
            </a:extLst>
          </p:cNvPr>
          <p:cNvGrpSpPr/>
          <p:nvPr/>
        </p:nvGrpSpPr>
        <p:grpSpPr>
          <a:xfrm>
            <a:off x="2133526" y="3453374"/>
            <a:ext cx="2847090" cy="1554865"/>
            <a:chOff x="2133526" y="3453374"/>
            <a:chExt cx="2847090" cy="1554865"/>
          </a:xfrm>
        </p:grpSpPr>
        <p:sp>
          <p:nvSpPr>
            <p:cNvPr id="273" name="Rechteck 272">
              <a:extLst>
                <a:ext uri="{FF2B5EF4-FFF2-40B4-BE49-F238E27FC236}">
                  <a16:creationId xmlns:a16="http://schemas.microsoft.com/office/drawing/2014/main" id="{99179B62-14D8-457B-8100-0FEEAC6C6DBA}"/>
                </a:ext>
              </a:extLst>
            </p:cNvPr>
            <p:cNvSpPr/>
            <p:nvPr/>
          </p:nvSpPr>
          <p:spPr>
            <a:xfrm>
              <a:off x="2133526" y="3453374"/>
              <a:ext cx="278234" cy="224159"/>
            </a:xfrm>
            <a:prstGeom prst="rect">
              <a:avLst/>
            </a:prstGeom>
            <a:solidFill>
              <a:schemeClr val="accent3">
                <a:alpha val="53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chemeClr val="bg1"/>
                  </a:solidFill>
                </a:rPr>
                <a:t>k</a:t>
              </a:r>
            </a:p>
          </p:txBody>
        </p:sp>
        <p:pic>
          <p:nvPicPr>
            <p:cNvPr id="295" name="Grafik 294">
              <a:extLst>
                <a:ext uri="{FF2B5EF4-FFF2-40B4-BE49-F238E27FC236}">
                  <a16:creationId xmlns:a16="http://schemas.microsoft.com/office/drawing/2014/main" id="{404F9270-5FA5-4985-8BE3-9B886CDDBCE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366052" y="3472311"/>
              <a:ext cx="1664200" cy="1175687"/>
            </a:xfrm>
            <a:prstGeom prst="rect">
              <a:avLst/>
            </a:prstGeom>
          </p:spPr>
        </p:pic>
        <p:pic>
          <p:nvPicPr>
            <p:cNvPr id="297" name="Grafik 296" descr="Geöffneter Ordner">
              <a:extLst>
                <a:ext uri="{FF2B5EF4-FFF2-40B4-BE49-F238E27FC236}">
                  <a16:creationId xmlns:a16="http://schemas.microsoft.com/office/drawing/2014/main" id="{A78769C9-61E5-4B24-B8AC-1834227A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66216" y="4093839"/>
              <a:ext cx="914400" cy="914400"/>
            </a:xfrm>
            <a:prstGeom prst="rect">
              <a:avLst/>
            </a:prstGeom>
          </p:spPr>
        </p:pic>
        <p:pic>
          <p:nvPicPr>
            <p:cNvPr id="299" name="Grafik 298" descr="Papier">
              <a:extLst>
                <a:ext uri="{FF2B5EF4-FFF2-40B4-BE49-F238E27FC236}">
                  <a16:creationId xmlns:a16="http://schemas.microsoft.com/office/drawing/2014/main" id="{25B2F622-5A49-4B52-8915-F8705C767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30252" y="3461872"/>
              <a:ext cx="801479" cy="801479"/>
            </a:xfrm>
            <a:prstGeom prst="rect">
              <a:avLst/>
            </a:prstGeom>
          </p:spPr>
        </p:pic>
      </p:grpSp>
      <p:sp>
        <p:nvSpPr>
          <p:cNvPr id="302" name="Rechteck 301">
            <a:extLst>
              <a:ext uri="{FF2B5EF4-FFF2-40B4-BE49-F238E27FC236}">
                <a16:creationId xmlns:a16="http://schemas.microsoft.com/office/drawing/2014/main" id="{0398E4EF-F42A-4AC4-8CEF-8C529444902E}"/>
              </a:ext>
            </a:extLst>
          </p:cNvPr>
          <p:cNvSpPr/>
          <p:nvPr/>
        </p:nvSpPr>
        <p:spPr>
          <a:xfrm>
            <a:off x="1619672" y="1851670"/>
            <a:ext cx="4149102" cy="1524098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solidFill>
                <a:srgbClr val="003560"/>
              </a:solidFill>
            </a:endParaRP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C3FA47AA-375D-4DD3-8556-A4C3B44313CC}"/>
              </a:ext>
            </a:extLst>
          </p:cNvPr>
          <p:cNvSpPr txBox="1"/>
          <p:nvPr/>
        </p:nvSpPr>
        <p:spPr>
          <a:xfrm>
            <a:off x="5198986" y="975042"/>
            <a:ext cx="33377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Observing</a:t>
            </a:r>
            <a:r>
              <a:rPr lang="de-DE" sz="1600" dirty="0"/>
              <a:t> &amp; </a:t>
            </a:r>
            <a:r>
              <a:rPr lang="de-DE" sz="1600" dirty="0" err="1"/>
              <a:t>changing</a:t>
            </a:r>
            <a:r>
              <a:rPr lang="de-DE" sz="1600" dirty="0"/>
              <a:t> I/O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Observing</a:t>
            </a:r>
            <a:r>
              <a:rPr lang="de-DE" sz="1600" dirty="0"/>
              <a:t> </a:t>
            </a:r>
            <a:r>
              <a:rPr lang="de-DE" sz="1600" dirty="0" err="1"/>
              <a:t>traffic</a:t>
            </a:r>
            <a:r>
              <a:rPr lang="de-DE" sz="1600" dirty="0"/>
              <a:t> </a:t>
            </a:r>
            <a:r>
              <a:rPr lang="de-DE" sz="1600" dirty="0" err="1"/>
              <a:t>patterns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Observing</a:t>
            </a:r>
            <a:r>
              <a:rPr lang="de-DE" sz="1600" dirty="0"/>
              <a:t> </a:t>
            </a:r>
            <a:r>
              <a:rPr lang="de-DE" sz="1600" dirty="0" err="1"/>
              <a:t>timing</a:t>
            </a:r>
            <a:r>
              <a:rPr lang="de-DE" sz="1600" dirty="0"/>
              <a:t> </a:t>
            </a:r>
            <a:r>
              <a:rPr lang="de-DE" sz="1600" dirty="0" err="1"/>
              <a:t>behavior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27084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292" grpId="0"/>
      <p:bldP spid="294" grpId="0" animBg="1"/>
      <p:bldP spid="3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C5A37-C378-8DF6-BCBB-5E8CE953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419"/>
            <a:ext cx="7776864" cy="264205"/>
          </a:xfrm>
        </p:spPr>
        <p:txBody>
          <a:bodyPr/>
          <a:lstStyle/>
          <a:p>
            <a:r>
              <a:rPr lang="de-DE" dirty="0"/>
              <a:t>CHALLENGE #1: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Adversary</a:t>
            </a:r>
            <a:r>
              <a:rPr lang="de-DE" dirty="0"/>
              <a:t> – </a:t>
            </a:r>
            <a:r>
              <a:rPr lang="de-DE" dirty="0" err="1"/>
              <a:t>Attacks</a:t>
            </a:r>
            <a:r>
              <a:rPr lang="de-DE" dirty="0"/>
              <a:t> in SW and HW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055C3-7D33-74E5-8C74-B76FE6BE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D41F9-516C-428F-98A3-55F35FA29710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C9FA7-9F19-7853-35FB-CFF71AC9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F75EC-E2BF-8108-4D35-C2FDA5BE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8987F8C-4D6D-C593-9CEA-3F2B5AAAAD33}"/>
              </a:ext>
            </a:extLst>
          </p:cNvPr>
          <p:cNvGrpSpPr>
            <a:grpSpLocks noChangeAspect="1"/>
          </p:cNvGrpSpPr>
          <p:nvPr/>
        </p:nvGrpSpPr>
        <p:grpSpPr>
          <a:xfrm>
            <a:off x="1259632" y="1292273"/>
            <a:ext cx="2160000" cy="2160000"/>
            <a:chOff x="8640000" y="3780000"/>
            <a:chExt cx="2088000" cy="2088000"/>
          </a:xfrm>
          <a:solidFill>
            <a:srgbClr val="003560"/>
          </a:solidFill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688FC37-4784-3C9D-2833-D15B2B158805}"/>
                </a:ext>
              </a:extLst>
            </p:cNvPr>
            <p:cNvSpPr/>
            <p:nvPr/>
          </p:nvSpPr>
          <p:spPr>
            <a:xfrm>
              <a:off x="9000000" y="4140000"/>
              <a:ext cx="1368000" cy="1368000"/>
            </a:xfrm>
            <a:prstGeom prst="rect">
              <a:avLst/>
            </a:prstGeom>
            <a:grpFill/>
            <a:ln w="1143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BDF415E-F797-5B94-A380-086EE3EB84E0}"/>
                </a:ext>
              </a:extLst>
            </p:cNvPr>
            <p:cNvSpPr/>
            <p:nvPr/>
          </p:nvSpPr>
          <p:spPr>
            <a:xfrm>
              <a:off x="9072000" y="378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EC68E3F-5C16-94EC-2942-2F31A81129FC}"/>
                </a:ext>
              </a:extLst>
            </p:cNvPr>
            <p:cNvSpPr/>
            <p:nvPr/>
          </p:nvSpPr>
          <p:spPr>
            <a:xfrm>
              <a:off x="9396000" y="378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C1B3C59-A454-C596-B9D0-678A5CE57E3B}"/>
                </a:ext>
              </a:extLst>
            </p:cNvPr>
            <p:cNvSpPr/>
            <p:nvPr/>
          </p:nvSpPr>
          <p:spPr>
            <a:xfrm>
              <a:off x="9720000" y="378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8CCF260-ECDD-619F-B26B-27DA258C901B}"/>
                </a:ext>
              </a:extLst>
            </p:cNvPr>
            <p:cNvSpPr/>
            <p:nvPr/>
          </p:nvSpPr>
          <p:spPr>
            <a:xfrm>
              <a:off x="10044000" y="378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E9E25AD-272C-4F0E-7A38-635AD83715BC}"/>
                </a:ext>
              </a:extLst>
            </p:cNvPr>
            <p:cNvSpPr/>
            <p:nvPr/>
          </p:nvSpPr>
          <p:spPr>
            <a:xfrm>
              <a:off x="10512000" y="421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2871B60-18EF-C813-2FC5-21A9010EF9B4}"/>
                </a:ext>
              </a:extLst>
            </p:cNvPr>
            <p:cNvSpPr/>
            <p:nvPr/>
          </p:nvSpPr>
          <p:spPr>
            <a:xfrm>
              <a:off x="10512000" y="4536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BB293A0-72D8-E043-4500-B3DCB1C0EB5A}"/>
                </a:ext>
              </a:extLst>
            </p:cNvPr>
            <p:cNvSpPr/>
            <p:nvPr/>
          </p:nvSpPr>
          <p:spPr>
            <a:xfrm>
              <a:off x="10512000" y="486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228F1A7-A54B-A454-0A0E-D6C5B4103D8D}"/>
                </a:ext>
              </a:extLst>
            </p:cNvPr>
            <p:cNvSpPr/>
            <p:nvPr/>
          </p:nvSpPr>
          <p:spPr>
            <a:xfrm>
              <a:off x="10512000" y="5184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B6D6A3A-FFCC-2385-132F-B0501FC17D05}"/>
                </a:ext>
              </a:extLst>
            </p:cNvPr>
            <p:cNvSpPr/>
            <p:nvPr/>
          </p:nvSpPr>
          <p:spPr>
            <a:xfrm>
              <a:off x="10080000" y="565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3F8BDEA-FE34-0C6C-E344-55572ED94FA5}"/>
                </a:ext>
              </a:extLst>
            </p:cNvPr>
            <p:cNvSpPr/>
            <p:nvPr/>
          </p:nvSpPr>
          <p:spPr>
            <a:xfrm>
              <a:off x="9756000" y="565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0E8702BD-3826-0CEB-6436-9A3B8917B25A}"/>
                </a:ext>
              </a:extLst>
            </p:cNvPr>
            <p:cNvSpPr/>
            <p:nvPr/>
          </p:nvSpPr>
          <p:spPr>
            <a:xfrm>
              <a:off x="9432000" y="565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2B6EAA9-952F-EF34-51D0-790BD7673CA4}"/>
                </a:ext>
              </a:extLst>
            </p:cNvPr>
            <p:cNvSpPr/>
            <p:nvPr/>
          </p:nvSpPr>
          <p:spPr>
            <a:xfrm>
              <a:off x="9108000" y="565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9D536C5-EC64-9CFA-3D26-C8C39D664FD3}"/>
                </a:ext>
              </a:extLst>
            </p:cNvPr>
            <p:cNvSpPr/>
            <p:nvPr/>
          </p:nvSpPr>
          <p:spPr>
            <a:xfrm>
              <a:off x="8640000" y="5220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1BCFCE9-F500-5B4B-15C6-2BBC6FC00952}"/>
                </a:ext>
              </a:extLst>
            </p:cNvPr>
            <p:cNvSpPr/>
            <p:nvPr/>
          </p:nvSpPr>
          <p:spPr>
            <a:xfrm>
              <a:off x="8640000" y="4896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1A63CC9-3AD0-3DA7-5DF7-A088740CB700}"/>
                </a:ext>
              </a:extLst>
            </p:cNvPr>
            <p:cNvSpPr/>
            <p:nvPr/>
          </p:nvSpPr>
          <p:spPr>
            <a:xfrm>
              <a:off x="8640000" y="4572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529EB4E-9734-1E26-8E52-3D88A1EEEDF4}"/>
                </a:ext>
              </a:extLst>
            </p:cNvPr>
            <p:cNvSpPr/>
            <p:nvPr/>
          </p:nvSpPr>
          <p:spPr>
            <a:xfrm>
              <a:off x="8640000" y="4248000"/>
              <a:ext cx="216000" cy="216000"/>
            </a:xfrm>
            <a:prstGeom prst="rect">
              <a:avLst/>
            </a:prstGeom>
            <a:grpFill/>
            <a:ln w="25400">
              <a:solidFill>
                <a:srgbClr val="0035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Inhaltsplatzhalter 32">
            <a:extLst>
              <a:ext uri="{FF2B5EF4-FFF2-40B4-BE49-F238E27FC236}">
                <a16:creationId xmlns:a16="http://schemas.microsoft.com/office/drawing/2014/main" id="{B52B29C1-207A-DE2E-F9E6-85D674B7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596" y="724419"/>
            <a:ext cx="3023864" cy="4068356"/>
          </a:xfrm>
        </p:spPr>
        <p:txBody>
          <a:bodyPr/>
          <a:lstStyle/>
          <a:p>
            <a:pPr marL="180975" indent="-180975">
              <a:buFont typeface="Wingdings" pitchFamily="2" charset="2"/>
              <a:buChar char="§"/>
            </a:pPr>
            <a:r>
              <a:rPr lang="en-US" sz="1400" dirty="0"/>
              <a:t>Logical Run-Time Attacks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Boot attacks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Software/Memory flaws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Crypto primitive/protocol</a:t>
            </a:r>
            <a:endParaRPr lang="en-US" sz="800" dirty="0"/>
          </a:p>
          <a:p>
            <a:pPr marL="180975" lvl="1" indent="-180975">
              <a:buFont typeface="Wingdings" pitchFamily="2" charset="2"/>
              <a:buChar char="§"/>
            </a:pPr>
            <a:r>
              <a:rPr lang="en-US" sz="1400" b="1" dirty="0"/>
              <a:t>Physical Attacks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Side-Channel analysis 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Fault-Injection Attacks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Probing/Test port access</a:t>
            </a:r>
          </a:p>
          <a:p>
            <a:pPr marL="180975" lvl="1" indent="-180975">
              <a:buFont typeface="Wingdings" pitchFamily="2" charset="2"/>
              <a:buChar char="§"/>
            </a:pPr>
            <a:r>
              <a:rPr lang="en-US" sz="1400" b="1" dirty="0"/>
              <a:t>IP Attacks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Reverse engineering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Cloning &amp; modifications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Trojans (HW &amp; SW)</a:t>
            </a:r>
          </a:p>
          <a:p>
            <a:pPr marL="414975" lvl="2" indent="-180975">
              <a:buFont typeface="Wingdings" pitchFamily="2" charset="2"/>
              <a:buChar char="§"/>
            </a:pPr>
            <a:r>
              <a:rPr lang="en-US" sz="1400" dirty="0"/>
              <a:t>Supply chain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0CB5D5-6A99-5B2D-EEB0-DA3EA7F4D18C}"/>
              </a:ext>
            </a:extLst>
          </p:cNvPr>
          <p:cNvSpPr txBox="1"/>
          <p:nvPr/>
        </p:nvSpPr>
        <p:spPr>
          <a:xfrm>
            <a:off x="266087" y="4212529"/>
            <a:ext cx="4521937" cy="453471"/>
          </a:xfrm>
          <a:prstGeom prst="rect">
            <a:avLst/>
          </a:prstGeom>
          <a:noFill/>
          <a:ln w="25400">
            <a:solidFill>
              <a:srgbClr val="00356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003560"/>
                </a:solidFill>
              </a:rPr>
              <a:t>How much protection does hardware offer?</a:t>
            </a:r>
            <a:endParaRPr lang="en-US" dirty="0">
              <a:solidFill>
                <a:srgbClr val="003560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C3A68E5-89B5-6D80-1C50-582523FF9EBD}"/>
              </a:ext>
            </a:extLst>
          </p:cNvPr>
          <p:cNvSpPr txBox="1"/>
          <p:nvPr/>
        </p:nvSpPr>
        <p:spPr>
          <a:xfrm>
            <a:off x="1632046" y="1699777"/>
            <a:ext cx="141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4E37D78-DD8E-FF0B-8200-A338E1F4374C}"/>
              </a:ext>
            </a:extLst>
          </p:cNvPr>
          <p:cNvSpPr txBox="1"/>
          <p:nvPr/>
        </p:nvSpPr>
        <p:spPr>
          <a:xfrm>
            <a:off x="1618967" y="2745617"/>
            <a:ext cx="141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27" name="Pfeil: gebogen 115">
            <a:extLst>
              <a:ext uri="{FF2B5EF4-FFF2-40B4-BE49-F238E27FC236}">
                <a16:creationId xmlns:a16="http://schemas.microsoft.com/office/drawing/2014/main" id="{1316D245-9F3E-F6BC-EE52-F930E1CD39E4}"/>
              </a:ext>
            </a:extLst>
          </p:cNvPr>
          <p:cNvSpPr>
            <a:spLocks noChangeAspect="1"/>
          </p:cNvSpPr>
          <p:nvPr/>
        </p:nvSpPr>
        <p:spPr>
          <a:xfrm rot="5400000">
            <a:off x="1984597" y="1929367"/>
            <a:ext cx="1008000" cy="1008000"/>
          </a:xfrm>
          <a:prstGeom prst="circularArrow">
            <a:avLst>
              <a:gd name="adj1" fmla="val 5321"/>
              <a:gd name="adj2" fmla="val 701842"/>
              <a:gd name="adj3" fmla="val 18520900"/>
              <a:gd name="adj4" fmla="val 13240462"/>
              <a:gd name="adj5" fmla="val 669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rgbClr val="003560"/>
              </a:solidFill>
            </a:endParaRPr>
          </a:p>
        </p:txBody>
      </p:sp>
      <p:sp>
        <p:nvSpPr>
          <p:cNvPr id="28" name="Pfeil: gebogen 115">
            <a:extLst>
              <a:ext uri="{FF2B5EF4-FFF2-40B4-BE49-F238E27FC236}">
                <a16:creationId xmlns:a16="http://schemas.microsoft.com/office/drawing/2014/main" id="{5970A6D3-9632-1323-D1FF-C9FA126745A8}"/>
              </a:ext>
            </a:extLst>
          </p:cNvPr>
          <p:cNvSpPr>
            <a:spLocks noChangeAspect="1"/>
          </p:cNvSpPr>
          <p:nvPr/>
        </p:nvSpPr>
        <p:spPr>
          <a:xfrm rot="16200000">
            <a:off x="1704046" y="1929367"/>
            <a:ext cx="1008000" cy="1008000"/>
          </a:xfrm>
          <a:prstGeom prst="circularArrow">
            <a:avLst>
              <a:gd name="adj1" fmla="val 5321"/>
              <a:gd name="adj2" fmla="val 701842"/>
              <a:gd name="adj3" fmla="val 18520900"/>
              <a:gd name="adj4" fmla="val 13240462"/>
              <a:gd name="adj5" fmla="val 669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rgbClr val="003560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1252C16-3348-3135-A3BD-1676E37CB339}"/>
              </a:ext>
            </a:extLst>
          </p:cNvPr>
          <p:cNvSpPr txBox="1"/>
          <p:nvPr/>
        </p:nvSpPr>
        <p:spPr>
          <a:xfrm>
            <a:off x="1786356" y="2162373"/>
            <a:ext cx="1121542" cy="5078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Security </a:t>
            </a:r>
            <a:r>
              <a:rPr lang="de-DE" b="1" dirty="0" err="1">
                <a:solidFill>
                  <a:schemeClr val="bg1"/>
                </a:solidFill>
              </a:rPr>
              <a:t>Measures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8" name="Picture 19">
            <a:extLst>
              <a:ext uri="{FF2B5EF4-FFF2-40B4-BE49-F238E27FC236}">
                <a16:creationId xmlns:a16="http://schemas.microsoft.com/office/drawing/2014/main" id="{4FF82443-7FD5-46D2-AE2A-3852A03ED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93248">
            <a:off x="4281146" y="1061018"/>
            <a:ext cx="4648200" cy="1381125"/>
          </a:xfrm>
          <a:prstGeom prst="rect">
            <a:avLst/>
          </a:prstGeom>
          <a:ln w="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F6B0D708-11C4-4AC6-8539-4C1B69577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30650">
            <a:off x="269446" y="1115362"/>
            <a:ext cx="4650732" cy="13246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1CD63F51-32BC-443E-9C73-0B3640FF9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07205">
            <a:off x="4210628" y="3009937"/>
            <a:ext cx="4739364" cy="1509093"/>
          </a:xfrm>
          <a:prstGeom prst="rect">
            <a:avLst/>
          </a:prstGeom>
          <a:ln w="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9D739079-AA79-4412-8F7B-12EDA6A1D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3700">
            <a:off x="282180" y="2747893"/>
            <a:ext cx="4189385" cy="1734358"/>
          </a:xfrm>
          <a:prstGeom prst="rect">
            <a:avLst/>
          </a:prstGeom>
          <a:ln w="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5">
            <a:extLst>
              <a:ext uri="{FF2B5EF4-FFF2-40B4-BE49-F238E27FC236}">
                <a16:creationId xmlns:a16="http://schemas.microsoft.com/office/drawing/2014/main" id="{E45C59D7-AC55-4509-B9C7-A0BBFA626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286" y="1730618"/>
            <a:ext cx="4798105" cy="1984511"/>
          </a:xfrm>
          <a:prstGeom prst="rect">
            <a:avLst/>
          </a:prstGeom>
          <a:ln w="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F89142D0-354E-4678-894E-365AFDDEF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81221">
            <a:off x="1611956" y="2775570"/>
            <a:ext cx="6018585" cy="1107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3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E68C8BD4-5225-40D1-8F87-27A9A420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4"/>
          <a:stretch/>
        </p:blipFill>
        <p:spPr>
          <a:xfrm>
            <a:off x="370458" y="1203598"/>
            <a:ext cx="2919493" cy="15276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2E5170-6044-4DDD-A4F8-10346E12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420"/>
            <a:ext cx="7860392" cy="257198"/>
          </a:xfrm>
        </p:spPr>
        <p:txBody>
          <a:bodyPr/>
          <a:lstStyle/>
          <a:p>
            <a:r>
              <a:rPr lang="de-DE" dirty="0"/>
              <a:t>CHALLENGE #1: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Adversary</a:t>
            </a:r>
            <a:r>
              <a:rPr lang="de-DE" dirty="0"/>
              <a:t> – Model </a:t>
            </a:r>
            <a:r>
              <a:rPr lang="de-DE" dirty="0" err="1"/>
              <a:t>Mismatches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5502E3-57F9-47FD-9469-2E292BC53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806285"/>
            <a:ext cx="7560000" cy="3672408"/>
          </a:xfrm>
        </p:spPr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prominent </a:t>
            </a:r>
            <a:r>
              <a:rPr lang="de-DE" dirty="0" err="1"/>
              <a:t>examples</a:t>
            </a:r>
            <a:r>
              <a:rPr lang="de-DE" dirty="0"/>
              <a:t>: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7460D2-0E7F-418D-81C4-5780C0F3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D495-C55D-4A4E-BC93-B0C4111B6A07}" type="datetime4">
              <a:rPr lang="de-DE" smtClean="0"/>
              <a:t>16. August 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6C3500-7101-485F-A78E-7F5E9267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Hardware Security – Challenges and Directions – Tim Güneysu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90B9F-4FC0-4926-AC61-40DC33DA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E085FC4-2155-422F-A0F9-2F441125EEA5}"/>
              </a:ext>
            </a:extLst>
          </p:cNvPr>
          <p:cNvGrpSpPr/>
          <p:nvPr/>
        </p:nvGrpSpPr>
        <p:grpSpPr>
          <a:xfrm>
            <a:off x="5085866" y="956586"/>
            <a:ext cx="3661249" cy="3707731"/>
            <a:chOff x="5085866" y="956586"/>
            <a:chExt cx="3661249" cy="3707731"/>
          </a:xfrm>
        </p:grpSpPr>
        <p:pic>
          <p:nvPicPr>
            <p:cNvPr id="7" name="Picture 22">
              <a:extLst>
                <a:ext uri="{FF2B5EF4-FFF2-40B4-BE49-F238E27FC236}">
                  <a16:creationId xmlns:a16="http://schemas.microsoft.com/office/drawing/2014/main" id="{B80BB7A2-6C41-42EF-AC65-2A150131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61548">
              <a:off x="5085866" y="956586"/>
              <a:ext cx="3629661" cy="166466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22" name="Picture 2" descr="Locations | Company">
              <a:extLst>
                <a:ext uri="{FF2B5EF4-FFF2-40B4-BE49-F238E27FC236}">
                  <a16:creationId xmlns:a16="http://schemas.microsoft.com/office/drawing/2014/main" id="{06E81EEB-34DD-43C1-955B-1A33EAEBD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193" y="2969516"/>
              <a:ext cx="1523785" cy="79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2915105C-BA14-463D-B653-DF2948A50412}"/>
                </a:ext>
              </a:extLst>
            </p:cNvPr>
            <p:cNvGrpSpPr/>
            <p:nvPr/>
          </p:nvGrpSpPr>
          <p:grpSpPr>
            <a:xfrm>
              <a:off x="7928409" y="3845611"/>
              <a:ext cx="818706" cy="818706"/>
              <a:chOff x="6673800" y="1203598"/>
              <a:chExt cx="1633971" cy="1633971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860C94F6-3EBD-491D-87A9-EAE423F6FE11}"/>
                  </a:ext>
                </a:extLst>
              </p:cNvPr>
              <p:cNvGrpSpPr/>
              <p:nvPr/>
            </p:nvGrpSpPr>
            <p:grpSpPr>
              <a:xfrm>
                <a:off x="6673800" y="1203598"/>
                <a:ext cx="1633971" cy="1633971"/>
                <a:chOff x="8640000" y="3780000"/>
                <a:chExt cx="2088000" cy="2088000"/>
              </a:xfrm>
              <a:solidFill>
                <a:srgbClr val="003560"/>
              </a:solidFill>
            </p:grpSpPr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47B87E0B-CAE8-4B61-B3B2-A81D175889E1}"/>
                    </a:ext>
                  </a:extLst>
                </p:cNvPr>
                <p:cNvSpPr/>
                <p:nvPr/>
              </p:nvSpPr>
              <p:spPr>
                <a:xfrm>
                  <a:off x="9000000" y="4140000"/>
                  <a:ext cx="1368000" cy="1368000"/>
                </a:xfrm>
                <a:prstGeom prst="rect">
                  <a:avLst/>
                </a:prstGeom>
                <a:grpFill/>
                <a:ln w="1143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51D3AC45-FC9B-4210-88A1-624BB31369B1}"/>
                    </a:ext>
                  </a:extLst>
                </p:cNvPr>
                <p:cNvSpPr/>
                <p:nvPr/>
              </p:nvSpPr>
              <p:spPr>
                <a:xfrm>
                  <a:off x="9072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9AD34425-554A-489A-B035-18D8D61C8C93}"/>
                    </a:ext>
                  </a:extLst>
                </p:cNvPr>
                <p:cNvSpPr/>
                <p:nvPr/>
              </p:nvSpPr>
              <p:spPr>
                <a:xfrm>
                  <a:off x="9396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9E25DC3D-EACF-4466-A6B9-56F1DC247527}"/>
                    </a:ext>
                  </a:extLst>
                </p:cNvPr>
                <p:cNvSpPr/>
                <p:nvPr/>
              </p:nvSpPr>
              <p:spPr>
                <a:xfrm>
                  <a:off x="9720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4523FFA8-9480-41CB-B2CD-36D0305DB8DE}"/>
                    </a:ext>
                  </a:extLst>
                </p:cNvPr>
                <p:cNvSpPr/>
                <p:nvPr/>
              </p:nvSpPr>
              <p:spPr>
                <a:xfrm>
                  <a:off x="10044000" y="378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D707B575-4BA3-4EA9-B5BA-1A41B7700B75}"/>
                    </a:ext>
                  </a:extLst>
                </p:cNvPr>
                <p:cNvSpPr/>
                <p:nvPr/>
              </p:nvSpPr>
              <p:spPr>
                <a:xfrm>
                  <a:off x="10512000" y="421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C6C2E617-2908-47F6-B439-E74F101BC1C1}"/>
                    </a:ext>
                  </a:extLst>
                </p:cNvPr>
                <p:cNvSpPr/>
                <p:nvPr/>
              </p:nvSpPr>
              <p:spPr>
                <a:xfrm>
                  <a:off x="10512000" y="4536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26220251-E276-484B-8304-D9CF8E8AFFDA}"/>
                    </a:ext>
                  </a:extLst>
                </p:cNvPr>
                <p:cNvSpPr/>
                <p:nvPr/>
              </p:nvSpPr>
              <p:spPr>
                <a:xfrm>
                  <a:off x="10512000" y="486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2D9E9143-EE99-44CD-9DDC-ADCE171EEEF9}"/>
                    </a:ext>
                  </a:extLst>
                </p:cNvPr>
                <p:cNvSpPr/>
                <p:nvPr/>
              </p:nvSpPr>
              <p:spPr>
                <a:xfrm>
                  <a:off x="10512000" y="5184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2B9A4EE9-0EA2-48E1-BD7C-5330DC207D4E}"/>
                    </a:ext>
                  </a:extLst>
                </p:cNvPr>
                <p:cNvSpPr/>
                <p:nvPr/>
              </p:nvSpPr>
              <p:spPr>
                <a:xfrm>
                  <a:off x="10080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74D9211C-3DCF-498B-A846-6663EC0676DB}"/>
                    </a:ext>
                  </a:extLst>
                </p:cNvPr>
                <p:cNvSpPr/>
                <p:nvPr/>
              </p:nvSpPr>
              <p:spPr>
                <a:xfrm>
                  <a:off x="9756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56D825B6-5B99-4B5B-87C1-0C2F75164621}"/>
                    </a:ext>
                  </a:extLst>
                </p:cNvPr>
                <p:cNvSpPr/>
                <p:nvPr/>
              </p:nvSpPr>
              <p:spPr>
                <a:xfrm>
                  <a:off x="9432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0D07B5E-C080-4C3C-8A04-87EF4D1054A8}"/>
                    </a:ext>
                  </a:extLst>
                </p:cNvPr>
                <p:cNvSpPr/>
                <p:nvPr/>
              </p:nvSpPr>
              <p:spPr>
                <a:xfrm>
                  <a:off x="9108000" y="565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226C12D6-F971-4971-A1B5-B4EF57334BA0}"/>
                    </a:ext>
                  </a:extLst>
                </p:cNvPr>
                <p:cNvSpPr/>
                <p:nvPr/>
              </p:nvSpPr>
              <p:spPr>
                <a:xfrm>
                  <a:off x="8640000" y="5220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9662545E-4E62-42C1-B2A8-8CB7AED2C3C4}"/>
                    </a:ext>
                  </a:extLst>
                </p:cNvPr>
                <p:cNvSpPr/>
                <p:nvPr/>
              </p:nvSpPr>
              <p:spPr>
                <a:xfrm>
                  <a:off x="8640000" y="4896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7F575755-9560-4A72-B481-E26EF4B3F46D}"/>
                    </a:ext>
                  </a:extLst>
                </p:cNvPr>
                <p:cNvSpPr/>
                <p:nvPr/>
              </p:nvSpPr>
              <p:spPr>
                <a:xfrm>
                  <a:off x="8640000" y="4572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0196995A-3BB2-4CF0-B098-B504D301210D}"/>
                    </a:ext>
                  </a:extLst>
                </p:cNvPr>
                <p:cNvSpPr/>
                <p:nvPr/>
              </p:nvSpPr>
              <p:spPr>
                <a:xfrm>
                  <a:off x="8640000" y="4248000"/>
                  <a:ext cx="216000" cy="216000"/>
                </a:xfrm>
                <a:prstGeom prst="rect">
                  <a:avLst/>
                </a:prstGeom>
                <a:grpFill/>
                <a:ln w="254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6AFF47B5-6ADC-48DF-AE24-0166261AEB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34916" y="1701836"/>
                <a:ext cx="512687" cy="637494"/>
                <a:chOff x="1385315" y="1787822"/>
                <a:chExt cx="360040" cy="447687"/>
              </a:xfrm>
            </p:grpSpPr>
            <p:sp>
              <p:nvSpPr>
                <p:cNvPr id="15" name="Pfeil: 180-Grad 6">
                  <a:extLst>
                    <a:ext uri="{FF2B5EF4-FFF2-40B4-BE49-F238E27FC236}">
                      <a16:creationId xmlns:a16="http://schemas.microsoft.com/office/drawing/2014/main" id="{FF8980C1-6BF2-48AD-81A7-B0363B053DF9}"/>
                    </a:ext>
                  </a:extLst>
                </p:cNvPr>
                <p:cNvSpPr/>
                <p:nvPr/>
              </p:nvSpPr>
              <p:spPr>
                <a:xfrm>
                  <a:off x="1421656" y="1787822"/>
                  <a:ext cx="288000" cy="384395"/>
                </a:xfrm>
                <a:prstGeom prst="uturnArrow">
                  <a:avLst>
                    <a:gd name="adj1" fmla="val 14292"/>
                    <a:gd name="adj2" fmla="val 6733"/>
                    <a:gd name="adj3" fmla="val 0"/>
                    <a:gd name="adj4" fmla="val 43750"/>
                    <a:gd name="adj5" fmla="val 75000"/>
                  </a:avLst>
                </a:prstGeom>
                <a:solidFill>
                  <a:schemeClr val="bg1"/>
                </a:solidFill>
                <a:ln w="12700">
                  <a:solidFill>
                    <a:srgbClr val="0035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 dirty="0">
                    <a:solidFill>
                      <a:srgbClr val="003560"/>
                    </a:solidFill>
                  </a:endParaRPr>
                </a:p>
              </p:txBody>
            </p:sp>
            <p:sp>
              <p:nvSpPr>
                <p:cNvPr id="16" name="Rechteck: abgerundete Ecken 38">
                  <a:extLst>
                    <a:ext uri="{FF2B5EF4-FFF2-40B4-BE49-F238E27FC236}">
                      <a16:creationId xmlns:a16="http://schemas.microsoft.com/office/drawing/2014/main" id="{7B667FA5-4898-462A-9277-41990C4A7BAB}"/>
                    </a:ext>
                  </a:extLst>
                </p:cNvPr>
                <p:cNvSpPr/>
                <p:nvPr/>
              </p:nvSpPr>
              <p:spPr>
                <a:xfrm>
                  <a:off x="1385315" y="1983509"/>
                  <a:ext cx="360040" cy="252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 dirty="0">
                    <a:solidFill>
                      <a:srgbClr val="003560"/>
                    </a:solidFill>
                  </a:endParaRPr>
                </a:p>
              </p:txBody>
            </p:sp>
          </p:grpSp>
        </p:grpSp>
      </p:grpSp>
      <p:pic>
        <p:nvPicPr>
          <p:cNvPr id="5126" name="Picture 6" descr="Intel (INTC) Stock Price, News &amp; Info | The Motley Fool">
            <a:extLst>
              <a:ext uri="{FF2B5EF4-FFF2-40B4-BE49-F238E27FC236}">
                <a16:creationId xmlns:a16="http://schemas.microsoft.com/office/drawing/2014/main" id="{3E6DE19C-C7DD-4751-B42D-A7FEC36A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493" y="1134785"/>
            <a:ext cx="1143571" cy="114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656C4AA-3FC1-482A-9D07-3B2BE2192A97}"/>
              </a:ext>
            </a:extLst>
          </p:cNvPr>
          <p:cNvGrpSpPr/>
          <p:nvPr/>
        </p:nvGrpSpPr>
        <p:grpSpPr>
          <a:xfrm>
            <a:off x="806725" y="2686779"/>
            <a:ext cx="6438243" cy="2149746"/>
            <a:chOff x="806725" y="2686779"/>
            <a:chExt cx="6438243" cy="2149746"/>
          </a:xfrm>
        </p:grpSpPr>
        <p:pic>
          <p:nvPicPr>
            <p:cNvPr id="5124" name="Picture 4" descr="Megamos AES Transponder Chip for VW / Audi (MQB ID88) (Aftermarket) |  KeyDirect Canada">
              <a:extLst>
                <a:ext uri="{FF2B5EF4-FFF2-40B4-BE49-F238E27FC236}">
                  <a16:creationId xmlns:a16="http://schemas.microsoft.com/office/drawing/2014/main" id="{44A33C3D-8C85-42A4-AA64-607A1019B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306" y="3056863"/>
              <a:ext cx="1779662" cy="1779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A4752F3-C323-41C9-A1FB-EE7FB8908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054364">
              <a:off x="806725" y="2686779"/>
              <a:ext cx="4579118" cy="17863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4DFDBEE-AC90-4BC9-8410-4FB87C04DCA9}"/>
                </a:ext>
              </a:extLst>
            </p:cNvPr>
            <p:cNvSpPr txBox="1"/>
            <p:nvPr/>
          </p:nvSpPr>
          <p:spPr>
            <a:xfrm>
              <a:off x="5746380" y="4484437"/>
              <a:ext cx="94448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Megamos</a:t>
              </a:r>
              <a:endParaRPr lang="de-DE" dirty="0"/>
            </a:p>
          </p:txBody>
        </p:sp>
        <p:pic>
          <p:nvPicPr>
            <p:cNvPr id="5128" name="Picture 8" descr="Volkswagen - Wikipedia">
              <a:extLst>
                <a:ext uri="{FF2B5EF4-FFF2-40B4-BE49-F238E27FC236}">
                  <a16:creationId xmlns:a16="http://schemas.microsoft.com/office/drawing/2014/main" id="{4005D764-EAE2-4B71-9FAC-D42823410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66" y="2731286"/>
              <a:ext cx="828749" cy="82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09A9434E-0FA6-4182-BFD3-51E3032A9215}"/>
              </a:ext>
            </a:extLst>
          </p:cNvPr>
          <p:cNvSpPr txBox="1"/>
          <p:nvPr/>
        </p:nvSpPr>
        <p:spPr>
          <a:xfrm>
            <a:off x="416431" y="1860415"/>
            <a:ext cx="8333672" cy="1877437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Real </a:t>
            </a:r>
            <a:r>
              <a:rPr lang="de-DE" sz="2000" b="1" dirty="0" err="1"/>
              <a:t>attackers</a:t>
            </a:r>
            <a:r>
              <a:rPr lang="de-DE" sz="2000" b="1" dirty="0"/>
              <a:t> do </a:t>
            </a:r>
            <a:r>
              <a:rPr lang="de-DE" sz="2000" b="1" dirty="0" err="1"/>
              <a:t>no</a:t>
            </a:r>
            <a:r>
              <a:rPr lang="de-DE" sz="2000" b="1" dirty="0"/>
              <a:t> care </a:t>
            </a:r>
            <a:r>
              <a:rPr lang="de-DE" sz="2000" b="1" dirty="0" err="1"/>
              <a:t>about</a:t>
            </a:r>
            <a:r>
              <a:rPr lang="de-DE" sz="2000" b="1" dirty="0"/>
              <a:t>  </a:t>
            </a:r>
            <a:r>
              <a:rPr lang="de-DE" sz="2000" b="1" dirty="0" err="1"/>
              <a:t>adversary</a:t>
            </a:r>
            <a:r>
              <a:rPr lang="de-DE" sz="2000" b="1" dirty="0"/>
              <a:t> </a:t>
            </a:r>
            <a:r>
              <a:rPr lang="de-DE" sz="2000" b="1" dirty="0" err="1"/>
              <a:t>models</a:t>
            </a:r>
            <a:r>
              <a:rPr lang="de-DE" sz="2000" b="1" dirty="0"/>
              <a:t> </a:t>
            </a:r>
            <a:r>
              <a:rPr lang="de-DE" sz="2000" b="1" dirty="0" err="1"/>
              <a:t>or</a:t>
            </a:r>
            <a:r>
              <a:rPr lang="de-DE" sz="2000" b="1" dirty="0"/>
              <a:t> </a:t>
            </a:r>
            <a:r>
              <a:rPr lang="de-DE" sz="2000" b="1" dirty="0" err="1"/>
              <a:t>laws</a:t>
            </a:r>
            <a:endParaRPr lang="de-DE" sz="2000" b="1" dirty="0"/>
          </a:p>
          <a:p>
            <a:pPr algn="ctr"/>
            <a:r>
              <a:rPr lang="de-DE" sz="1800" dirty="0"/>
              <a:t>(</a:t>
            </a:r>
            <a:r>
              <a:rPr lang="de-DE" sz="1800" dirty="0" err="1"/>
              <a:t>Neither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public</a:t>
            </a:r>
            <a:r>
              <a:rPr lang="de-DE" sz="1800" dirty="0"/>
              <a:t> </a:t>
            </a:r>
            <a:r>
              <a:rPr lang="de-DE" sz="1800" dirty="0" err="1"/>
              <a:t>when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system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published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broken</a:t>
            </a:r>
            <a:r>
              <a:rPr lang="de-DE" sz="1800" dirty="0"/>
              <a:t>)</a:t>
            </a:r>
          </a:p>
          <a:p>
            <a:pPr algn="ctr"/>
            <a:endParaRPr lang="de-DE" sz="1800" dirty="0"/>
          </a:p>
          <a:p>
            <a:pPr algn="ctr"/>
            <a:r>
              <a:rPr lang="de-DE" sz="2000" b="1" dirty="0"/>
              <a:t>The </a:t>
            </a:r>
            <a:r>
              <a:rPr lang="de-DE" sz="2000" b="1" dirty="0" err="1"/>
              <a:t>selection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choosing</a:t>
            </a:r>
            <a:r>
              <a:rPr lang="de-DE" sz="2000" b="1" dirty="0"/>
              <a:t> a minimal but </a:t>
            </a:r>
            <a:r>
              <a:rPr lang="de-DE" sz="2000" b="1" dirty="0" err="1"/>
              <a:t>holistic</a:t>
            </a:r>
            <a:r>
              <a:rPr lang="de-DE" sz="2000" b="1" dirty="0"/>
              <a:t> </a:t>
            </a:r>
            <a:r>
              <a:rPr lang="de-DE" sz="2000" b="1" dirty="0" err="1"/>
              <a:t>set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countermeasures</a:t>
            </a:r>
            <a:r>
              <a:rPr lang="de-DE" sz="2000" b="1" dirty="0"/>
              <a:t> </a:t>
            </a:r>
            <a:r>
              <a:rPr lang="de-DE" sz="2000" b="1" dirty="0" err="1"/>
              <a:t>is</a:t>
            </a:r>
            <a:r>
              <a:rPr lang="de-DE" sz="2000" b="1" dirty="0"/>
              <a:t> an </a:t>
            </a:r>
            <a:r>
              <a:rPr lang="de-DE" sz="2000" b="1" dirty="0" err="1"/>
              <a:t>underresearched</a:t>
            </a:r>
            <a:r>
              <a:rPr lang="de-DE" sz="2000" b="1" dirty="0"/>
              <a:t> </a:t>
            </a:r>
            <a:r>
              <a:rPr lang="de-DE" sz="2000" b="1" dirty="0" err="1"/>
              <a:t>topic</a:t>
            </a:r>
            <a:br>
              <a:rPr lang="de-DE" sz="2000" b="1" dirty="0"/>
            </a:br>
            <a:r>
              <a:rPr lang="de-DE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98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6,108"/>
  <p:tag name="ORIGINALWIDTH" val="3632,007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definecolor{rubblue}{RGB}{0,53,98}&#10;&#10;\pagestyle{empty}&#10;\begin{document}&#10; &#10; \newcommand\SC{0.6}&#10; \newcommand\xoffset{30mm}&#10; &#10; \begin{circuitikz}  [transform shape,&gt;={Stealth[inset=0pt,length=8pt,angle'=28,round]}, line width=0.4mm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% AND Gates&#10;  \foreach \row in {1,...,4} {&#10;   \node[and port, color=rubblue] (and\row) at (0mm, -20mm*\row) {};&#10;  }&#10;  &#10;  \draw [-, rubblue] (and1.in 1) -- ++(-10mm, 0mm) node [io] {\normalsize $a_0$};&#10;  \draw [-, rubblue] (and1.in 2) -- ++(-10mm, 0mm) node [io] {\normalsize $b_0$};&#10;  &#10;  \draw [-, rubblue] (and2.in 1) -- ++(-10mm, 0mm) node [io] {\normalsize $a_0$};&#10;  \draw [-, rubblue] (and2.in 2) -- ++(-10mm, 0mm) node [io] {\normalsize $b_1$};&#10;  &#10;  \draw [-, rubblue] (and3.in 1) -- ++(-10mm, 0mm) node [io] {\normalsize $a_1$};&#10;  \draw [-, rubblue] (and3.in 2) -- ++(-10mm, 0mm) node [io] {\normalsize $b_0$};&#10;  &#10;  \draw [-, rubblue] (and4.in 1) -- ++(-10mm, 0mm) node [io] {\normalsize $a_1$};&#10;  \draw [-, rubblue] (and4.in 2) -- ++(-10mm, 0mm) node [io] {\normalsize $b_1$};&#10;  &#10;  \node [io, xshift=-10mm, rubblue] at ($(and2.in 2)!0.5!(and3.in 1)$) (rand) {\normalsize $r$};   &#10;  &#10;  &#10;  % XOR Gates&#10;  \draw [-, rubblue] (and2.out) -- ++(12mm, 0mm) node [xor port, anchor=in 1, color=rubblue] (xor1) {};&#10;  \draw [-, rubblue] (and3.out) -- ++(12mm, 0mm) node [xor port, anchor=in 2, color=rubblue] (xor2) {};&#10;  \draw [-, rubblue] (rand.east) -- ++(26mm, 0mm) node [con] (con0) {} |- (xor1.in 2);&#10;  \draw [-, rubblue] (con0) |- (xor2.in 1);&#10;  &#10;  &#10;  % Register&#10;  \draw [-, rubblue] (and1.out) -- ++(30mm, 0mm) node [regv, anchor=west] (reg1) {};&#10;  \draw [-, rubblue] (xor1.out) -- (xor1.out -| reg1.north) node [regv] (reg2) {};&#10;  \draw [-, rubblue] (xor2.out) -- (xor2.out -| reg1.north) node [regv] (reg3) {};&#10;  \draw [-, rubblue] (and4.out) -- (and4.out -| reg1.north) node [regv] (reg4) {};&#10;  &#10;  &#10;  % Compression&#10;  \draw [-, rubblue] (reg1.east) -- ++(10mm, 0mm) node [xor port, anchor=in 1, color=rubblue] (xor3) {};&#10;  \draw [-, rubblue] (reg4.east) -- ++(10mm, 0mm) node [xor port, anchor=in 2, color=rubblue] (xor4) {};&#10;  \draw [-, rubblue] (reg2.east) -- ++(5mm, 0mm) |- (xor3.in 2);&#10;  \draw [-, rubblue] (reg3.east) -- ++(5mm, 0mm) |- (xor4.in 1);&#10;  &#10;  &#10;  % Outputs&#10;  \draw [-, rubblue] (xor3.out) -- ++(10mm, 0mm) node [io, right] (c0) {\normalsize $c_0$};&#10;  \draw [-, rubblue] (xor4.out) -- ++(10mm, 0mm) node [io,right] (c1) {\normalsize $c_1$};&#10;  &#10;  %\node[xshift=6mm, yshift=7.5mm] (probe0) at(and2.out) {\includegraphics[width=20mm]{figures/probe.png}};&#10;  %\node[xshift=6mm, yshift=7.5mm] (probe1) at(xor4.out) {\includegraphics[width=20mm]{figures/probe.png}};&#10;  &#10;  &#10;  &#10; \end{circuitikz}&#10; &#10; &#10;\end{document}"/>
  <p:tag name="IGUANATEXSIZE" val="20"/>
  <p:tag name="IGUANATEXCURSOR" val="5743"/>
  <p:tag name="TRANSPARENCY" val="Wahr"/>
  <p:tag name="LATEXENGINEID" val="1"/>
  <p:tag name="TEMPFOLDER" val=".\"/>
  <p:tag name="LATEXFORMHEIGHT" val="503,25"/>
  <p:tag name="LATEXFORMWIDTH" val="953,2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,1089"/>
  <p:tag name="ORIGINALWIDTH" val="780,1089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pagestyle{empty}&#10;\begin{document}&#10; &#10; \definecolor{rubblue}{RGB}{0,53,96}%&#10; \newcommand\SC{0.6}&#10; \newcommand\xoffset{30mm}&#10; &#10; \begin{circuitikz}  [transform shape,&gt;={Stealth[inset=0pt,length=8pt,angle'=28,round]},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&#10;  &#10;  % XOR Gates&#10;  \node [rectangle, fill=rubblue, minimum height=22mm, minimum width=22mm] at (0,0) (back) {};&#10;  &#10;  \draw [-, color=white] ([yshift=-8mm, xshift=1mm]back.north west) -- ++(2mm, 0mm) node [and port, anchor=in 1, fill=white] (xor1) {};&#10;  \draw [-, white] (xor1.in 2) -- ++(-2mm, 0mm);&#10;  &#10;  &#10;  &#10;  % Outputs&#10;  \draw [-, white] (xor1.out) -- ++(2mm, 0mm) node [io, right] (c0) {};&#10;  &#10;  &#10;  &#10;  &#10; \end{circuitikz}&#10; &#10; &#10;\end{document}"/>
  <p:tag name="IGUANATEXSIZE" val="20"/>
  <p:tag name="IGUANATEXCURSOR" val="3660"/>
  <p:tag name="TRANSPARENCY" val="Wahr"/>
  <p:tag name="LATEXENGINEID" val="1"/>
  <p:tag name="TEMPFOLDER" val=".\"/>
  <p:tag name="LATEXFORMHEIGHT" val="312"/>
  <p:tag name="LATEXFORMWIDTH" val="1125,7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,1089"/>
  <p:tag name="ORIGINALWIDTH" val="780,1089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pagestyle{empty}&#10;\begin{document}&#10; &#10; \definecolor{rubblue}{RGB}{0,53,96}%&#10; \newcommand\SC{0.6}&#10; \newcommand\xoffset{30mm}&#10; &#10; \begin{circuitikz}  [transform shape,&gt;={Stealth[inset=0pt,length=8pt,angle'=28,round]},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&#10;  &#10;  % XOR Gates&#10;  \node [rectangle, fill=rubblue, minimum height=22mm, minimum width=22mm] at (0,0) (back) {};&#10;  &#10;  \draw [-, color=white] ([yshift=-8mm, xshift=1mm]back.north west) -- ++(2mm, 0mm) node [xor port, anchor=in 1, fill=white] (xor1) {};&#10;  \draw [-, white] (xor1.in 2) -- ++(-2mm, 0mm);&#10;  &#10;  &#10;  &#10;  % Outputs&#10;  \draw [-, white] (xor1.out) -- ++(2mm, 0mm) node [io, right] (c0) {};&#10;  &#10;  &#10;  &#10;  &#10; \end{circuitikz}&#10; &#10; &#10;\end{document}"/>
  <p:tag name="IGUANATEXSIZE" val="20"/>
  <p:tag name="IGUANATEXCURSOR" val="3893"/>
  <p:tag name="TRANSPARENCY" val="Wahr"/>
  <p:tag name="LATEXENGINEID" val="1"/>
  <p:tag name="TEMPFOLDER" val=".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,1089"/>
  <p:tag name="ORIGINALWIDTH" val="780,1089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pagestyle{empty}&#10;\begin{document}&#10; &#10; \definecolor{rubblue}{RGB}{0,53,96}%&#10; \newcommand\SC{0.6}&#10; \newcommand\xoffset{30mm}&#10; &#10; \begin{circuitikz}  [transform shape,&gt;={Stealth[inset=0pt,length=8pt,angle'=28,round]},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&#10;  &#10;  % XOR Gates&#10;  \node [rectangle, fill=rubblue, minimum height=22mm, minimum width=22mm] at (0,0) (back) {};&#10;  &#10;  \draw [-, color=white] ([yshift=-8mm, xshift=1mm]back.north west) -- ++(2mm, 0mm) node [xor port, anchor=in 1, fill=white] (xor1) {};&#10;  \draw [-, white] (xor1.in 2) -- ++(-2mm, 0mm);&#10;  &#10;  &#10;  &#10;  % Outputs&#10;  \draw [-, white] (xor1.out) -- ++(2mm, 0mm) node [io, right] (c0) {};&#10;  &#10;  &#10;  &#10;  &#10; \end{circuitikz}&#10; &#10; &#10;\end{document}"/>
  <p:tag name="IGUANATEXSIZE" val="20"/>
  <p:tag name="IGUANATEXCURSOR" val="3893"/>
  <p:tag name="TRANSPARENCY" val="Wahr"/>
  <p:tag name="LATEXENGINEID" val="1"/>
  <p:tag name="TEMPFOLDER" val=".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,1089"/>
  <p:tag name="ORIGINALWIDTH" val="780,1089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pagestyle{empty}&#10;\begin{document}&#10; &#10; \definecolor{rubblue}{RGB}{0,53,96}%&#10; \newcommand\SC{0.6}&#10; \newcommand\xoffset{30mm}&#10; &#10; \begin{circuitikz}  [transform shape,&gt;={Stealth[inset=0pt,length=8pt,angle'=28,round]},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&#10;  &#10;  % XOR Gates&#10;  \node [rectangle, fill=rubblue, minimum height=22mm, minimum width=22mm] at (0,0) (back) {};&#10;  &#10;  \draw [-, color=white] ([yshift=-8mm, xshift=1mm]back.north west) -- ++(2mm, 0mm) node [and port, anchor=in 1, fill=white] (xor1) {};&#10;  \draw [-, white] (xor1.in 2) -- ++(-2mm, 0mm);&#10;  &#10;  &#10;  &#10;  % Outputs&#10;  \draw [-, white] (xor1.out) -- ++(2mm, 0mm) node [io, right] (c0) {};&#10;  &#10;  &#10;  &#10;  &#10; \end{circuitikz}&#10; &#10; &#10;\end{document}"/>
  <p:tag name="IGUANATEXSIZE" val="20"/>
  <p:tag name="IGUANATEXCURSOR" val="3660"/>
  <p:tag name="TRANSPARENCY" val="Wahr"/>
  <p:tag name="LATEXENGINEID" val="1"/>
  <p:tag name="TEMPFOLDER" val=".\"/>
  <p:tag name="LATEXFORMHEIGHT" val="312"/>
  <p:tag name="LATEXFORMWIDTH" val="1125,7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,1089"/>
  <p:tag name="ORIGINALWIDTH" val="780,1089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pagestyle{empty}&#10;\begin{document}&#10; &#10; \definecolor{rubblue}{RGB}{0,53,96}%&#10; \newcommand\SC{0.6}&#10; \newcommand\xoffset{30mm}&#10; &#10; \begin{circuitikz}  [transform shape,&gt;={Stealth[inset=0pt,length=8pt,angle'=28,round]},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&#10;  &#10;  % XOR Gates&#10;  \node [rectangle, fill=rubblue, minimum height=22mm, minimum width=22mm] at (0,0) (back) {};&#10;  &#10;  \draw [-, color=white] ([yshift=-8mm, xshift=1mm]back.north west) -- ++(2mm, 0mm) node [xor port, anchor=in 1, fill=white] (xor1) {};&#10;  \draw [-, white] (xor1.in 2) -- ++(-2mm, 0mm);&#10;  &#10;  &#10;  &#10;  % Outputs&#10;  \draw [-, white] (xor1.out) -- ++(2mm, 0mm) node [io, right] (c0) {};&#10;  &#10;  &#10;  &#10;  &#10; \end{circuitikz}&#10; &#10; &#10;\end{document}"/>
  <p:tag name="IGUANATEXSIZE" val="20"/>
  <p:tag name="IGUANATEXCURSOR" val="3893"/>
  <p:tag name="TRANSPARENCY" val="Wahr"/>
  <p:tag name="LATEXENGINEID" val="1"/>
  <p:tag name="TEMPFOLDER" val=".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106"/>
  <p:tag name="OUTPUTTYPE" val="PDF"/>
  <p:tag name="IGUANATEXVERSION" val="160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definecolor{rubblue}{RGB}{0,53,98}&#10;&#10;\pagestyle{empty}&#10;\begin{document}&#10; &#10; \newcommand\SC{0.6}&#10; \newcommand\xoffset{30mm}&#10; &#10; \begin{circuitikz}  [transform shape,&gt;={Stealth[inset=0pt,length=8pt,angle'=28,round]}, line width=0.4mm, color=rubblue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\node [io] (A) {}; &#10;  \draw [-] (A.east) -- ++(17mm, 0mm) node [and port, anchor=in 1] (and) {};&#10;  \draw [-] (and.in 2) -- ++(-2mm, 0mm) node [not port, anchor=out, scale=0.5] (inv) {};&#10;  \draw [-] (inv.in) -- (A.east |- inv.in) node [io] (B) {};&#10; \draw [-] (and.out) -- ++(5mm, 0mm) node [io] (OUT) {};&#10;&#10;&#10;  &#10;  &#10;&#10;  &#10;  &#10;  &#10; \end{circuitikz}&#10; &#10; &#10;\end{document}"/>
  <p:tag name="IGUANATEXSIZE" val="20"/>
  <p:tag name="IGUANATEXCURSOR" val="3498"/>
  <p:tag name="TRANSPARENCY" val="Wahr"/>
  <p:tag name="LATEXENGINEID" val="1"/>
  <p:tag name="TEMPFOLDER" val="/Users/jan/Documents/Repositories/revisiting-kahp/lecture"/>
  <p:tag name="LATEXFORMHEIGHT" val="630"/>
  <p:tag name="LATEXFORMWIDTH" val="953,2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44"/>
  <p:tag name="OUTPUTTYPE" val="PDF"/>
  <p:tag name="IGUANATEXVERSION" val="160"/>
  <p:tag name="LATEXADDIN" val="\documentclass{article}&#10;\usepackage{amsmath}&#10;\usepackage{tikz}&#10;\usepackage{circuitikz}&#10;\definecolor{rubblue}{RGB}{0,53,98}&#10;\pagestyle{empty}&#10;\begin{document}&#10;&#10;\begin{circuitikz}[color=rubblue]&#10;  \ctikzset{tripoles/mos style/arrows}&#10;  &#10;  \draw (0,0) node [nmos] (M1) {M1};&#10;&#10;\end{circuitikz}&#10;&#10;&#10;\end{document}"/>
  <p:tag name="IGUANATEXSIZE" val="20"/>
  <p:tag name="IGUANATEXCURSOR" val="192"/>
  <p:tag name="TRANSPARENCY" val="Wahr"/>
  <p:tag name="LATEXENGINEID" val="1"/>
  <p:tag name="TEMPFOLDER" val="/private/var/folders/y1/b_vwny1s0hs2zqy9h998xtx00000gn/T/com.microsoft.Powerpoint/TemporaryItems/"/>
  <p:tag name="LATEXFORMHEIGHT" val="544,5"/>
  <p:tag name="LATEXFORMWIDTH" val="764,2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8,212"/>
  <p:tag name="ORIGINALWIDTH" val="4205,837"/>
  <p:tag name="LATEXADDIN" val="\documentclass{article}&#10;\usepackage{amsmath}&#10;\usepackage{tikz}&#10; \usetikzlibrary{calc}&#10; \usetikzlibrary{positioning}&#10; \usetikzlibrary{shapes.geometric}&#10; \usetikzlibrary{shapes,arrows,chains,arrows.meta}&#10;\pagestyle{empty}&#10;\begin{document}&#10;&#10;\definecolor{PPPgray}{rgb}{0.84766,0.84766,0.84766} &#10;\definecolor{PPPgreen}{rgb}{0.66016,0.81641,0.55469} &#10;\definecolor{PPPred}{rgb}{0.953125,0.69141,0.51172}&#10;&#10;\resizebox{12cm}{!}{&#10;\begin{tikzpicture}&#10;&#10;\fill[rounded corners, color=PPPgray] (0.25, 3.5) rectangle (16.5, -4);&#10;&#10;% Define input node&#10;\node [draw, rectangle, fill=blue!10, rounded corners] (input) at (-1, 0) {Plaintext};&#10;%\coordinate (output) at (input.east);&#10;\coordinate (input_round) at (0.25, 0);&#10;\draw [-&gt;] (input.east) -- (input_round); &#10;&#10;\foreach \col in {1, ..., 10} {%&#10;% Draw the full row&#10;   \foreach \row in {1, ..., 4} {%&#10;      \node [draw, rectangle, fill=PPPgreen, minimum size=20, rounded corners]&#10;      (block_\row_\col) at (1.5*\col, -1.5 * \row + 3.75) {$\mathcal{R}$}; %&#10;      \node [draw, rectangle, fill=PPPred, minimum height=20]&#10;      (reg_\row_\col) at (block_\row_\col.east) {}; %&#10;   &#10;      % Draw clock flag&#10;      \draw [thick] ($(reg_\row_\col.north west)!0.1!(reg_\row_\col.north east)$)&#10;      -- ($(block_\row_\col.east)!0.5!(reg_\row_\col.north)$)&#10;      -- ($(reg_\row_\col.north west)!0.9!(reg_\row_\col.north east)$);&#10;   }&#10;   &#10;   % Sample random block&#10;   %\pgfmathsetmacro{\RND}{random(1, 4)}&#10;   &#10;   % Draw line from last output&#10;   %\draw [-&gt;, thick] (output) -| ($(output)!0.5!(block_\RND_\col.west |- output)$) |- (block_\RND_\col.west);&#10;&#10;   % Override (output) with new output&#10;   %\coordinate (output) at (reg_\RND_\col.east);&#10;}&#10;&#10;% Define output node&#10;\node [draw, rectangle, fill=blue!10, rounded corners] (result) at (18, 0) {Ciphertext};&#10;\coordinate (output_round) at (16.5,0);&#10;\draw [-&gt;] (output_round) -- (result.west);&#10;%\draw [-&gt;, thick] (output) -| ($(output)!0.5!(result.west |- output)$) |- (result.west);&#10;&#10;&#10;\end{tikzpicture}&#10;}&#10;&#10;&#10;&#10;\end{document}"/>
  <p:tag name="IGUANATEXSIZE" val="24"/>
  <p:tag name="IGUANATEXCURSOR" val="1855"/>
  <p:tag name="TRANSPARENCY" val="Wahr"/>
  <p:tag name="FILENAME" val=""/>
  <p:tag name="LATEXENGINEID" val="1"/>
  <p:tag name="TEMPFOLDER" val=".\"/>
  <p:tag name="LATEXFORMHEIGHT" val="759"/>
  <p:tag name="LATEXFORMWIDTH" val="984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8,212"/>
  <p:tag name="ORIGINALWIDTH" val="4205,837"/>
  <p:tag name="LATEXADDIN" val="\documentclass{article}&#10;\usepackage{amsmath}&#10;\usepackage{tikz}&#10; \usetikzlibrary{calc}&#10; \usetikzlibrary{positioning}&#10; \usetikzlibrary{shapes.geometric}&#10; \usetikzlibrary{shapes,arrows,chains,arrows.meta}&#10;\usepackage{ifthen}&#10;\pagestyle{empty}&#10;\begin{document}&#10;&#10;\definecolor{PPPgray}{rgb}{0.84766,0.84766,0.84766} &#10;\definecolor{PPPgreen}{rgb}{0.66016,0.81641,0.55469} &#10;\definecolor{PPPred}{rgb}{0.953125,0.69141,0.51172}&#10;&#10;\resizebox{12cm}{!}{&#10;\begin{tikzpicture}&#10;&#10;\fill[rounded corners, color=PPPgray] (0.25, 3.5) rectangle (16.5, -4);&#10;&#10;% Time&#10;\def\fixedWay{{3,4,4,4,2,3,1,4,3,1}}&#10;\pgfmathsetmacro{\TIME}{1}&#10;\node [draw, color=red] (time) at (-1, 3) {$T=t_\TIME$};&#10;&#10;% Define input node&#10;\node [draw, rectangle, fill=blue!10, rounded corners] (input) at (-1, 0) {Plaintext};&#10;\coordinate (output) at (input.east);&#10;%\coordinate (input_round) at (0.25, 0);&#10;%\draw [-&gt;] (input.east) -- (input_round); &#10;&#10;\foreach \col in {1, ..., 10} {%&#10;% Draw the full row&#10;&#10;   % Sample random block&#10;   \ifthenelse{\col = \TIME}{&#10;      \pgfmathsetmacro{\RND}{\fixedWay[\col-1]}&#10;   }{&#10;      \pgfmathsetmacro{\RND}{random(1, 4)}&#10;   }&#10;&#10;   \foreach \row in {1, ..., 4} {%&#10;      &#10;      \ifthenelse{\row = \RND \AND \col = \TIME}{&#10;         \node [draw, rectangle, fill=red, minimum size=20, rounded corners]&#10;         (block_\row_\col) at (1.5*\col, -1.5 * \row + 3.75) {$\mathcal{R}$}; %&#10;         \node [draw, rectangle, fill=red, minimum height=20]&#10;         (reg_\row_\col) at (block_\row_\col.east) {}; %&#10;      }{&#10;         \node [draw, rectangle, fill=PPPgreen, minimum size=20, rounded corners]&#10;         (block_\row_\col) at (1.5*\col, -1.5 * \row + 3.75) {$\mathcal{R}$}; %&#10;         \node [draw, rectangle, fill=PPPred, minimum height=20]&#10;         (reg_\row_\col) at (block_\row_\col.east) {}; %&#10;      }&#10;   &#10;      % Draw clock flag&#10;      \draw [thick] ($(reg_\row_\col.north west)!0.1!(reg_\row_\col.north east)$)&#10;      -- ($(block_\row_\col.east)!0.5!(reg_\row_\col.north)$)&#10;      -- ($(reg_\row_\col.north west)!0.9!(reg_\row_\col.north east)$);&#10;   }&#10;   &#10;&#10;   &#10;   % Draw line from last output&#10;   \draw [-&gt;, thick] (output) -| ($(output)!0.5!(block_\RND_\col.west |- output)$) |- (block_\RND_\col.west);&#10;&#10;   % Override (output) with new output&#10;   \coordinate (output) at (reg_\RND_\col.east);&#10;}&#10;&#10;% Define output node&#10;\node [draw, rectangle, fill=blue!10, rounded corners] (result) at (18, 0) {Ciphertext};&#10;%\coordinate (output_round) at (16.5,0);&#10;%\draw [-&gt;] (output_round) -- (result.west);&#10;\draw [-&gt;, thick] (output) -| ($(output)!0.5!(result.west |- output)$) |- (result.west);&#10;&#10;&#10;\end{tikzpicture}&#10;}&#10;&#10;&#10;&#10;\end{document}"/>
  <p:tag name="IGUANATEXSIZE" val="24"/>
  <p:tag name="IGUANATEXCURSOR" val="1047"/>
  <p:tag name="TRANSPARENCY" val="Wahr"/>
  <p:tag name="FILENAME" val=""/>
  <p:tag name="LATEXENGINEID" val="1"/>
  <p:tag name="TEMPFOLDER" val=".\"/>
  <p:tag name="LATEXFORMHEIGHT" val="759"/>
  <p:tag name="LATEXFORMWIDTH" val="984,7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8,212"/>
  <p:tag name="ORIGINALWIDTH" val="4205,837"/>
  <p:tag name="LATEXADDIN" val="\documentclass{article}&#10;\usepackage{amsmath}&#10;\usepackage{tikz}&#10; \usetikzlibrary{calc}&#10; \usetikzlibrary{positioning}&#10; \usetikzlibrary{shapes.geometric}&#10; \usetikzlibrary{shapes,arrows,chains,arrows.meta}&#10;\usepackage{ifthen}&#10;\pagestyle{empty}&#10;\begin{document}&#10;&#10;\definecolor{PPPgray}{rgb}{0.84766,0.84766,0.84766} &#10;\definecolor{PPPgreen}{rgb}{0.66016,0.81641,0.55469} &#10;\definecolor{PPPred}{rgb}{0.953125,0.69141,0.51172}&#10;&#10;\resizebox{12cm}{!}{&#10;\begin{tikzpicture}&#10;&#10;\fill[rounded corners, color=PPPgray] (0.25, 3.5) rectangle (16.5, -4);&#10;&#10;% Time&#10;\def\fixedWay{{3,4,4,4,2,3,1,4,3,1}}&#10;\pgfmathsetmacro{\TIME}{2}&#10;\pgfmathsetmacro{\TIMEB}{\TIME-1}&#10;\node [draw, color=red] (time) at (-1, 3) {$T=t_\TIME$};&#10;&#10;% Define input node&#10;\node [draw, rectangle, fill=blue!10, rounded corners] (input) at (-1, 0) {Plaintext};&#10;\coordinate (output) at (input.east);&#10;%\coordinate (input_round) at (0.25, 0);&#10;%\draw [-&gt;] (input.east) -- (input_round); &#10;&#10;\foreach \col in {1, ..., 10} {%&#10;% Draw the full row&#10;&#10;   % Sample random block&#10;   \ifthenelse{\col = \TIME \OR \col = \TIMEB}{&#10;      \pgfmathsetmacro{\RND}{\fixedWay[\col-1]}&#10;   }{&#10;      \pgfmathsetmacro{\RND}{random(1, 4)}&#10;   }&#10;&#10;   \foreach \row in {1, ..., 4} {%&#10;      &#10;      \ifthenelse{\row = \RND \AND \col = \TIME}{&#10;         \node [draw, rectangle, fill=red, minimum size=20, rounded corners]&#10;         (block_\row_\col) at (1.5*\col, -1.5 * \row + 3.75) {$\mathcal{R}$}; %&#10;         \node [draw, rectangle, fill=red, minimum height=20]&#10;         (reg_\row_\col) at (block_\row_\col.east) {}; %&#10;      }{&#10;         \node [draw, rectangle, fill=PPPgreen, minimum size=20, rounded corners]&#10;         (block_\row_\col) at (1.5*\col, -1.5 * \row + 3.75) {$\mathcal{R}$}; %&#10;         \node [draw, rectangle, fill=PPPred, minimum height=20]&#10;         (reg_\row_\col) at (block_\row_\col.east) {}; %&#10;      }&#10;   &#10;      % Draw clock flag&#10;      \draw [thick] ($(reg_\row_\col.north west)!0.1!(reg_\row_\col.north east)$)&#10;      -- ($(block_\row_\col.east)!0.5!(reg_\row_\col.north)$)&#10;      -- ($(reg_\row_\col.north west)!0.9!(reg_\row_\col.north east)$);&#10;   }&#10;   &#10;&#10;   &#10;   % Draw line from last output&#10;   \draw [-&gt;, thick] (output) -| ($(output)!0.5!(block_\RND_\col.west |- output)$) |- (block_\RND_\col.west);&#10;&#10;   % Override (output) with new output&#10;   \coordinate (output) at (reg_\RND_\col.east);&#10;}&#10;&#10;% Define output node&#10;\node [draw, rectangle, fill=blue!10, rounded corners] (result) at (18, 0) {Ciphertext};&#10;%\coordinate (output_round) at (16.5,0);&#10;%\draw [-&gt;] (output_round) -- (result.west);&#10;\draw [-&gt;, thick] (output) -| ($(output)!0.5!(result.west |- output)$) |- (result.west);&#10;&#10;&#10;\end{tikzpicture}&#10;}&#10;&#10;&#10;&#10;\end{document}"/>
  <p:tag name="IGUANATEXSIZE" val="24"/>
  <p:tag name="IGUANATEXCURSOR" val="602"/>
  <p:tag name="TRANSPARENCY" val="Wahr"/>
  <p:tag name="FILENAME" val=""/>
  <p:tag name="LATEXENGINEID" val="1"/>
  <p:tag name="TEMPFOLDER" val=".\"/>
  <p:tag name="LATEXFORMHEIGHT" val="759"/>
  <p:tag name="LATEXFORMWIDTH" val="984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106"/>
  <p:tag name="OUTPUTTYPE" val="PDF"/>
  <p:tag name="IGUANATEXVERSION" val="160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definecolor{rubblue}{RGB}{0,53,98}&#10;&#10;\pagestyle{empty}&#10;\begin{document}&#10; &#10; \newcommand\SC{0.6}&#10; \newcommand\xoffset{30mm}&#10; &#10; \begin{circuitikz}  [transform shape,&gt;={Stealth[inset=0pt,length=8pt,angle'=28,round]}, line width=0.4mm, color=rubblue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\node [io] (A) {}; &#10;  \draw [-] (A.east) -- ++(17mm, 0mm) node [and port, anchor=in 1] (and) {};&#10;  \draw [-] (and.in 2) -- ++(-2mm, 0mm) node [not port, anchor=out, scale=0.5] (inv) {};&#10;  \draw [-] (inv.in) -- (A.east |- inv.in) node [io] (B) {};&#10; \draw [-] (and.out) -- ++(5mm, 0mm) node [io] (OUT) {};&#10;&#10;&#10;  &#10;  &#10;&#10;  &#10;  &#10;  &#10; \end{circuitikz}&#10; &#10; &#10;\end{document}"/>
  <p:tag name="IGUANATEXSIZE" val="20"/>
  <p:tag name="IGUANATEXCURSOR" val="3498"/>
  <p:tag name="TRANSPARENCY" val="Wahr"/>
  <p:tag name="LATEXENGINEID" val="1"/>
  <p:tag name="TEMPFOLDER" val="/Users/jan/Documents/Repositories/revisiting-kahp/lecture"/>
  <p:tag name="LATEXFORMHEIGHT" val="630"/>
  <p:tag name="LATEXFORMWIDTH" val="953,2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8,212"/>
  <p:tag name="ORIGINALWIDTH" val="4205,837"/>
  <p:tag name="LATEXADDIN" val="\documentclass{article}&#10;\usepackage{amsmath}&#10;\usepackage{tikz}&#10; \usetikzlibrary{calc}&#10; \usetikzlibrary{positioning}&#10; \usetikzlibrary{shapes.geometric}&#10; \usetikzlibrary{shapes,arrows,chains,arrows.meta}&#10;\usepackage{ifthen}&#10;\pagestyle{empty}&#10;\begin{document}&#10;&#10;\definecolor{PPPgray}{rgb}{0.84766,0.84766,0.84766} &#10;\definecolor{PPPgreen}{rgb}{0.66016,0.81641,0.55469} &#10;\definecolor{PPPred}{rgb}{0.953125,0.69141,0.51172}&#10;&#10;\resizebox{12cm}{!}{&#10;\begin{tikzpicture}&#10;&#10;\fill[rounded corners, color=PPPgray] (0.25, 3.5) rectangle (16.5, -4);&#10;&#10;% Time&#10;\def\fixedWay{{3,4,4,4,2,3,1,4,3,1}}&#10;\pgfmathsetmacro{\TIME}{3}&#10;\pgfmathsetmacro{\TIMEB}{\TIME-1}&#10;\node [draw, color=red] (time) at (-1, 3) {$T=t_\TIME$};&#10;&#10;% Define input node&#10;\node [draw, rectangle, fill=blue!10, rounded corners] (input) at (-1, 0) {Plaintext};&#10;\coordinate (output) at (input.east);&#10;%\coordinate (input_round) at (0.25, 0);&#10;%\draw [-&gt;] (input.east) -- (input_round); &#10;&#10;\foreach \col in {1, ..., 10} {%&#10;% Draw the full row&#10;&#10;   % Sample random block&#10;   \ifthenelse{\col = \TIME \OR \col = \TIMEB}{&#10;      \pgfmathsetmacro{\RND}{\fixedWay[\col-1]}&#10;   }{&#10;      \pgfmathsetmacro{\RND}{random(1, 4)}&#10;   }&#10;&#10;   \foreach \row in {1, ..., 4} {%&#10;      &#10;      \ifthenelse{\row = \RND \AND \col = \TIME}{&#10;         \node [draw, rectangle, fill=red, minimum size=20, rounded corners]&#10;         (block_\row_\col) at (1.5*\col, -1.5 * \row + 3.75) {$\mathcal{R}$}; %&#10;         \node [draw, rectangle, fill=red, minimum height=20]&#10;         (reg_\row_\col) at (block_\row_\col.east) {}; %&#10;      }{&#10;         \node [draw, rectangle, fill=PPPgreen, minimum size=20, rounded corners]&#10;         (block_\row_\col) at (1.5*\col, -1.5 * \row + 3.75) {$\mathcal{R}$}; %&#10;         \node [draw, rectangle, fill=PPPred, minimum height=20]&#10;         (reg_\row_\col) at (block_\row_\col.east) {}; %&#10;      }&#10;   &#10;      % Draw clock flag&#10;      \draw [thick] ($(reg_\row_\col.north west)!0.1!(reg_\row_\col.north east)$)&#10;      -- ($(block_\row_\col.east)!0.5!(reg_\row_\col.north)$)&#10;      -- ($(reg_\row_\col.north west)!0.9!(reg_\row_\col.north east)$);&#10;   }&#10;   &#10;&#10;   &#10;   % Draw line from last output&#10;   \draw [-&gt;, thick] (output) -| ($(output)!0.5!(block_\RND_\col.west |- output)$) |- (block_\RND_\col.west);&#10;&#10;   % Override (output) with new output&#10;   \coordinate (output) at (reg_\RND_\col.east);&#10;}&#10;&#10;% Define output node&#10;\node [draw, rectangle, fill=blue!10, rounded corners] (result) at (18, 0) {Ciphertext};&#10;%\coordinate (output_round) at (16.5,0);&#10;%\draw [-&gt;] (output_round) -- (result.west);&#10;\draw [-&gt;, thick] (output) -| ($(output)!0.5!(result.west |- output)$) |- (result.west);&#10;&#10;&#10;\end{tikzpicture}&#10;}&#10;&#10;&#10;&#10;\end{document}"/>
  <p:tag name="IGUANATEXSIZE" val="24"/>
  <p:tag name="IGUANATEXCURSOR" val="1051"/>
  <p:tag name="TRANSPARENCY" val="Wahr"/>
  <p:tag name="FILENAME" val=""/>
  <p:tag name="LATEXENGINEID" val="1"/>
  <p:tag name="TEMPFOLDER" val=".\"/>
  <p:tag name="LATEXFORMHEIGHT" val="759"/>
  <p:tag name="LATEXFORMWIDTH" val="984,7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8,212"/>
  <p:tag name="ORIGINALWIDTH" val="4205,837"/>
  <p:tag name="LATEXADDIN" val="\documentclass{article}&#10;\usepackage{amsmath}&#10;\usepackage{tikz}&#10; \usetikzlibrary{calc}&#10; \usetikzlibrary{positioning}&#10; \usetikzlibrary{shapes.geometric}&#10; \usetikzlibrary{shapes,arrows,chains,arrows.meta}&#10;\usepackage{ifthen}&#10;\pagestyle{empty}&#10;\begin{document}&#10;&#10;\definecolor{PPPgray}{rgb}{0.84766,0.84766,0.84766} &#10;\definecolor{PPPgreen}{rgb}{0.66016,0.81641,0.55469} &#10;\definecolor{PPPred}{rgb}{0.953125,0.69141,0.51172}&#10;&#10;\resizebox{12cm}{!}{&#10;\begin{tikzpicture}&#10;&#10;\fill[rounded corners, color=PPPgray] (0.25, 3.5) rectangle (16.5, -4);&#10;&#10;% Time&#10;\def\fixedWay{{3,4,4,4,2,3,1,4,3,1}}&#10;\pgfmathsetmacro{\TIME}{4}&#10;\pgfmathsetmacro{\TIMEB}{\TIME-1}&#10;\node [draw, color=red] (time) at (-1, 3) {$T=t_\TIME$};&#10;&#10;% Define input node&#10;\node [draw, rectangle, fill=blue!10, rounded corners] (input) at (-1, 0) {Plaintext};&#10;\coordinate (output) at (input.east);&#10;%\coordinate (input_round) at (0.25, 0);&#10;%\draw [-&gt;] (input.east) -- (input_round); &#10;&#10;\foreach \col in {1, ..., 10} {%&#10;% Draw the full row&#10;&#10;   % Sample random block&#10;   \ifthenelse{\col = \TIME \OR \col = \TIMEB}{&#10;      \pgfmathsetmacro{\RND}{\fixedWay[\col-1]}&#10;   }{&#10;      \pgfmathsetmacro{\RND}{random(1, 4)}&#10;   }&#10;&#10;   \foreach \row in {1, ..., 4} {%&#10;      &#10;      \ifthenelse{\row = \RND \AND \col = \TIME}{&#10;         \node [draw, rectangle, fill=red, minimum size=20, rounded corners]&#10;         (block_\row_\col) at (1.5*\col, -1.5 * \row + 3.75) {$\mathcal{R}$}; %&#10;         \node [draw, rectangle, fill=red, minimum height=20]&#10;         (reg_\row_\col) at (block_\row_\col.east) {}; %&#10;      }{&#10;         \node [draw, rectangle, fill=PPPgreen, minimum size=20, rounded corners]&#10;         (block_\row_\col) at (1.5*\col, -1.5 * \row + 3.75) {$\mathcal{R}$}; %&#10;         \node [draw, rectangle, fill=PPPred, minimum height=20]&#10;         (reg_\row_\col) at (block_\row_\col.east) {}; %&#10;      }&#10;   &#10;      % Draw clock flag&#10;      \draw [thick] ($(reg_\row_\col.north west)!0.1!(reg_\row_\col.north east)$)&#10;      -- ($(block_\row_\col.east)!0.5!(reg_\row_\col.north)$)&#10;      -- ($(reg_\row_\col.north west)!0.9!(reg_\row_\col.north east)$);&#10;   }&#10;   &#10;&#10;   &#10;   % Draw line from last output&#10;   \draw [-&gt;, thick] (output) -| ($(output)!0.5!(block_\RND_\col.west |- output)$) |- (block_\RND_\col.west);&#10;&#10;   % Override (output) with new output&#10;   \coordinate (output) at (reg_\RND_\col.east);&#10;}&#10;&#10;% Define output node&#10;\node [draw, rectangle, fill=blue!10, rounded corners] (result) at (18, 0) {Ciphertext};&#10;%\coordinate (output_round) at (16.5,0);&#10;%\draw [-&gt;] (output_round) -- (result.west);&#10;\draw [-&gt;, thick] (output) -| ($(output)!0.5!(result.west |- output)$) |- (result.west);&#10;&#10;&#10;\end{tikzpicture}&#10;}&#10;&#10;&#10;&#10;\end{document}"/>
  <p:tag name="IGUANATEXSIZE" val="24"/>
  <p:tag name="IGUANATEXCURSOR" val="602"/>
  <p:tag name="TRANSPARENCY" val="Wahr"/>
  <p:tag name="FILENAME" val=""/>
  <p:tag name="LATEXENGINEID" val="1"/>
  <p:tag name="TEMPFOLDER" val=".\"/>
  <p:tag name="LATEXFORMHEIGHT" val="759"/>
  <p:tag name="LATEXFORMWIDTH" val="984,7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106"/>
  <p:tag name="OUTPUTTYPE" val="PDF"/>
  <p:tag name="IGUANATEXVERSION" val="160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definecolor{rubblue}{RGB}{0,53,98}&#10;&#10;\pagestyle{empty}&#10;\begin{document}&#10; &#10; \newcommand\SC{0.6}&#10; \newcommand\xoffset{30mm}&#10; &#10; \begin{circuitikz}  [transform shape,&gt;={Stealth[inset=0pt,length=8pt,angle'=28,round]}, line width=0.4mm, color=rubblue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\node [io] (A) {}; &#10;  \draw [-] (A.east) -- ++(17mm, 0mm) node [and port, anchor=in 1] (and) {};&#10;  \draw [-] (and.in 2) -- ++(-2mm, 0mm) node [not port, anchor=out, scale=0.5] (inv) {};&#10;  \draw [-] (inv.in) -- (A.east |- inv.in) node [io] (B) {};&#10; \draw [-] (and.out) -- ++(5mm, 0mm) node [io] (OUT) {};&#10;&#10;&#10;  &#10;  &#10;&#10;  &#10;  &#10;  &#10; \end{circuitikz}&#10; &#10; &#10;\end{document}"/>
  <p:tag name="IGUANATEXSIZE" val="20"/>
  <p:tag name="IGUANATEXCURSOR" val="3498"/>
  <p:tag name="TRANSPARENCY" val="Wahr"/>
  <p:tag name="LATEXENGINEID" val="1"/>
  <p:tag name="TEMPFOLDER" val="/Users/jan/Documents/Repositories/revisiting-kahp/lecture"/>
  <p:tag name="LATEXFORMHEIGHT" val="630"/>
  <p:tag name="LATEXFORMWIDTH" val="953,2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44"/>
  <p:tag name="OUTPUTTYPE" val="PDF"/>
  <p:tag name="IGUANATEXVERSION" val="160"/>
  <p:tag name="LATEXADDIN" val="\documentclass{article}&#10;\usepackage{amsmath}&#10;\usepackage{tikz}&#10;\usepackage{circuitikz}&#10;\definecolor{rubblue}{RGB}{0,53,98}&#10;\pagestyle{empty}&#10;\begin{document}&#10;&#10;\begin{circuitikz}[color=rubblue]&#10;  \ctikzset{tripoles/mos style/arrows}&#10;  &#10;  \draw (0,0) node [nmos] (M1) {M1};&#10;&#10;\end{circuitikz}&#10;&#10;&#10;\end{document}"/>
  <p:tag name="IGUANATEXSIZE" val="20"/>
  <p:tag name="IGUANATEXCURSOR" val="192"/>
  <p:tag name="TRANSPARENCY" val="Wahr"/>
  <p:tag name="LATEXENGINEID" val="1"/>
  <p:tag name="TEMPFOLDER" val="/private/var/folders/y1/b_vwny1s0hs2zqy9h998xtx00000gn/T/com.microsoft.Powerpoint/TemporaryItems/"/>
  <p:tag name="LATEXFORMHEIGHT" val="544,5"/>
  <p:tag name="LATEXFORMWIDTH" val="764,2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44"/>
  <p:tag name="OUTPUTTYPE" val="PDF"/>
  <p:tag name="IGUANATEXVERSION" val="160"/>
  <p:tag name="LATEXADDIN" val="\documentclass{article}&#10;\usepackage{amsmath}&#10;\usepackage{tikz}&#10;\usepackage{circuitikz}&#10;\definecolor{rubblue}{RGB}{0,53,98}&#10;\pagestyle{empty}&#10;\begin{document}&#10;&#10;\begin{circuitikz}[color=rubblue]&#10;  \ctikzset{tripoles/mos style/arrows}&#10;  &#10;  \draw (0,0) node [nmos] (M1) {M1};&#10;&#10;\end{circuitikz}&#10;&#10;&#10;\end{document}"/>
  <p:tag name="IGUANATEXSIZE" val="20"/>
  <p:tag name="IGUANATEXCURSOR" val="192"/>
  <p:tag name="TRANSPARENCY" val="Wahr"/>
  <p:tag name="LATEXENGINEID" val="1"/>
  <p:tag name="TEMPFOLDER" val="/private/var/folders/y1/b_vwny1s0hs2zqy9h998xtx00000gn/T/com.microsoft.Powerpoint/TemporaryItems/"/>
  <p:tag name="LATEXFORMHEIGHT" val="544,5"/>
  <p:tag name="LATEXFORMWIDTH" val="764,2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6,108"/>
  <p:tag name="ORIGINALWIDTH" val="3632,007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definecolor{rubblue}{RGB}{0,53,98}&#10;&#10;\pagestyle{empty}&#10;\begin{document}&#10; &#10; \newcommand\SC{0.6}&#10; \newcommand\xoffset{30mm}&#10; &#10; \begin{circuitikz}  [transform shape,&gt;={Stealth[inset=0pt,length=8pt,angle'=28,round]}, line width=0.4mm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% AND Gates&#10;  \foreach \row in {1,...,4} {&#10;   \node[and port, color=rubblue] (and\row) at (0mm, -20mm*\row) {};&#10;  }&#10;  &#10;  \draw [-, rubblue] (and1.in 1) -- ++(-10mm, 0mm) node [io] {\normalsize $a_0$};&#10;  \draw [-, rubblue] (and1.in 2) -- ++(-10mm, 0mm) node [io] {\normalsize $b_0$};&#10;  &#10;  \draw [-, rubblue] (and2.in 1) -- ++(-10mm, 0mm) node [io] {\normalsize $a_0$};&#10;  \draw [-, rubblue] (and2.in 2) -- ++(-10mm, 0mm) node [io] {\normalsize $b_1$};&#10;  &#10;  \draw [-, rubblue] (and3.in 1) -- ++(-10mm, 0mm) node [io] {\normalsize $a_1$};&#10;  \draw [-, rubblue] (and3.in 2) -- ++(-10mm, 0mm) node [io] {\normalsize $b_0$};&#10;  &#10;  \draw [-, rubblue] (and4.in 1) -- ++(-10mm, 0mm) node [io] {\normalsize $a_1$};&#10;  \draw [-, rubblue] (and4.in 2) -- ++(-10mm, 0mm) node [io] {\normalsize $b_1$};&#10;  &#10;  \node [io, xshift=-10mm, rubblue] at ($(and2.in 2)!0.5!(and3.in 1)$) (rand) {\normalsize $r$};   &#10;  &#10;  &#10;  % XOR Gates&#10;  \draw [-, rubblue] (and2.out) -- ++(12mm, 0mm) node [xor port, anchor=in 1, color=rubblue] (xor1) {};&#10;  \draw [-, rubblue] (and3.out) -- ++(12mm, 0mm) node [xor port, anchor=in 2, color=rubblue] (xor2) {};&#10;  \draw [-, rubblue] (rand.east) -- ++(26mm, 0mm) node [con] (con0) {} |- (xor1.in 2);&#10;  \draw [-, rubblue] (con0) |- (xor2.in 1);&#10;  &#10;  &#10;  % Register&#10;  \draw [-, rubblue] (and1.out) -- ++(30mm, 0mm) node [regv, anchor=west] (reg1) {};&#10;  \draw [-, rubblue] (xor1.out) -- (xor1.out -| reg1.north) node [regv] (reg2) {};&#10;  \draw [-, rubblue] (xor2.out) -- (xor2.out -| reg1.north) node [regv] (reg3) {};&#10;  \draw [-, rubblue] (and4.out) -- (and4.out -| reg1.north) node [regv] (reg4) {};&#10;  &#10;  &#10;  % Compression&#10;  \draw [-, rubblue] (reg1.east) -- ++(10mm, 0mm) node [xor port, anchor=in 1, color=rubblue] (xor3) {};&#10;  \draw [-, rubblue] (reg4.east) -- ++(10mm, 0mm) node [xor port, anchor=in 2, color=rubblue] (xor4) {};&#10;  \draw [-, rubblue] (reg2.east) -- ++(5mm, 0mm) |- (xor3.in 2);&#10;  \draw [-, rubblue] (reg3.east) -- ++(5mm, 0mm) |- (xor4.in 1);&#10;  &#10;  &#10;  % Outputs&#10;  \draw [-, rubblue] (xor3.out) -- ++(10mm, 0mm) node [io, right] (c0) {\normalsize $c_0$};&#10;  \draw [-, rubblue] (xor4.out) -- ++(10mm, 0mm) node [io,right] (c1) {\normalsize $c_1$};&#10;  &#10;  %\node[xshift=6mm, yshift=7.5mm] (probe0) at(and2.out) {\includegraphics[width=20mm]{figures/probe.png}};&#10;  %\node[xshift=6mm, yshift=7.5mm] (probe1) at(xor4.out) {\includegraphics[width=20mm]{figures/probe.png}};&#10;  &#10;  &#10;  &#10; \end{circuitikz}&#10; &#10; &#10;\end{document}"/>
  <p:tag name="IGUANATEXSIZE" val="20"/>
  <p:tag name="IGUANATEXCURSOR" val="5743"/>
  <p:tag name="TRANSPARENCY" val="Wahr"/>
  <p:tag name="LATEXENGINEID" val="1"/>
  <p:tag name="TEMPFOLDER" val=".\"/>
  <p:tag name="LATEXFORMHEIGHT" val="503,25"/>
  <p:tag name="LATEXFORMWIDTH" val="953,2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6,108"/>
  <p:tag name="ORIGINALWIDTH" val="3632,007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definecolor{rubblue}{RGB}{0,53,98}&#10;\definecolor{myGreen}{RGB}{141,174,16}&#10;&#10;\pagestyle{empty}&#10;\begin{document}&#10; &#10; \newcommand\SC{0.6}&#10; \newcommand\xoffset{30mm}&#10; &#10; \begin{circuitikz}  [transform shape,&gt;={Stealth[inset=0pt,length=8pt,angle'=28,round]}, line width=0.4mm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% AND Gates&#10;  \foreach \row in {1,...,4} {&#10;   \node[and port, color=rubblue] (and\row) at (0mm, -20mm*\row) {};&#10;  }&#10;  &#10;  \node[and port, color=rubblue] (and1) at (0mm, -20mm) {};&#10;  \node[and port, color=myGreen] (and2) at (0mm, -40mm) {};&#10;  \node[and port, color=rubblue] (and3) at (0mm, -60mm) {};&#10;  \node[and port, color=rubblue] (and4) at (0mm, -80mm) {};&#10;  &#10;  \draw [-, rubblue] (and1.in 1) -- ++(-10mm, 0mm) node [io] {\normalsize $a_0$};&#10;  \draw [-, rubblue] (and1.in 2) -- ++(-10mm, 0mm) node [io] {\normalsize $b_0$};&#10;  &#10;  \draw [-, myGreen] (and2.in 1) -- ++(-10mm, 0mm) node [io] {\normalsize $a_0$};&#10;  \draw [-, myGreen] (and2.in 2) -- ++(-10mm, 0mm) node [io] {\normalsize $b_1$};&#10;  &#10;  \draw [-, rubblue] (and3.in 1) -- ++(-10mm, 0mm) node [io] {\normalsize $a_1$};&#10;  \draw [-, rubblue] (and3.in 2) -- ++(-10mm, 0mm) node [io] {\normalsize $b_0$};&#10;  &#10;  \draw [-, rubblue] (and4.in 1) -- ++(-10mm, 0mm) node [io] {\normalsize $a_1$};&#10;  \draw [-, rubblue] (and4.in 2) -- ++(-10mm, 0mm) node [io] {\normalsize $b_1$};&#10;  &#10;  \node [io, xshift=-10mm, rubblue] at ($(and2.in 2)!0.5!(and3.in 1)$) (rand) {\normalsize $r$};   &#10;  &#10;  &#10;  % XOR Gates&#10;  \draw [-, rubblue] (and2.out) -- ++(12mm, 0mm) node [xor port, anchor=in 1, color=rubblue] (xor1) {};&#10;  \draw [-, rubblue] (and3.out) -- ++(12mm, 0mm) node [xor port, anchor=in 2, color=rubblue] (xor2) {};&#10;  \draw [-, rubblue] (rand.east) -- ++(26mm, 0mm) node [con] (con0) {} |- (xor1.in 2);&#10;  \draw [-, rubblue] (con0) |- (xor2.in 1);&#10;  &#10;  &#10;  % Register&#10;  \draw [-, rubblue] (and1.out) -- ++(30mm, 0mm) node [regv, anchor=west] (reg1) {};&#10;  \draw [-, rubblue] (xor1.out) -- (xor1.out -| reg1.north) node [regv] (reg2) {};&#10;  \draw [-, rubblue] (xor2.out) -- (xor2.out -| reg1.north) node [regv] (reg3) {};&#10;  \draw [-, rubblue] (and4.out) -- (and4.out -| reg1.north) node [regv] (reg4) {};&#10;  &#10;  &#10;  % Compression&#10;  \draw [-, rubblue] (reg1.east) -- ++(10mm, 0mm) node [xor port, anchor=in 1, color=rubblue] (xor3) {};&#10;  \draw [-, myGreen] (reg4.east) -- ++(10mm, 0mm) node [xor port, anchor=in 2, color=myGreen] (xor4) {};&#10;  \draw [-, rubblue] (reg2.east) -- ++(5mm, 0mm) |- (xor3.in 2);&#10;  \draw [-, myGreen] (reg3.east) -- ++(5mm, 0mm) |- (xor4.in 1);&#10;  &#10;  &#10;  % Outputs&#10;  \draw [-, rubblue] (xor3.out) -- ++(10mm, 0mm) node [io, right] (c0) {\normalsize $c_0$};&#10;  \draw [-, rubblue] (xor4.out) -- ++(10mm, 0mm) node [io,right] (c1) {\normalsize $c_1$};&#10;  &#10;  %\node[xshift=6mm, yshift=7.5mm] (probe0) at(and2.out) {\includegraphics[width=20mm]{figures/probe.png}};&#10;  %\node[xshift=6mm, yshift=7.5mm] (probe1) at(xor4.out) {\includegraphics[width=20mm]{figures/probe.png}};&#10;  &#10;  &#10;  &#10; \end{circuitikz}&#10; &#10; &#10;\end{document}"/>
  <p:tag name="IGUANATEXSIZE" val="20"/>
  <p:tag name="IGUANATEXCURSOR" val="5252"/>
  <p:tag name="TRANSPARENCY" val="Wahr"/>
  <p:tag name="LATEXENGINEID" val="1"/>
  <p:tag name="TEMPFOLDER" val=".\"/>
  <p:tag name="LATEXFORMHEIGHT" val="556,5"/>
  <p:tag name="LATEXFORMWIDTH" val="1011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,1089"/>
  <p:tag name="ORIGINALWIDTH" val="780,1089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pagestyle{empty}&#10;\begin{document}&#10; &#10; \definecolor{rubblue}{RGB}{0,53,96}%&#10; \newcommand\SC{0.6}&#10; \newcommand\xoffset{30mm}&#10; &#10; \begin{circuitikz}  [transform shape,&gt;={Stealth[inset=0pt,length=8pt,angle'=28,round]},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&#10;  &#10;  % XOR Gates&#10;  \node [rectangle, fill=rubblue, minimum height=22mm, minimum width=22mm] at (0,0) (back) {};&#10;  &#10;  \draw [-, color=white] ([yshift=-8mm, xshift=1mm]back.north west) -- ++(2mm, 0mm) node [and port, anchor=in 1, fill=white] (xor1) {};&#10;  \draw [-, white] (xor1.in 2) -- ++(-2mm, 0mm);&#10;  &#10;  &#10;  &#10;  % Outputs&#10;  \draw [-, white] (xor1.out) -- ++(2mm, 0mm) node [io, right] (c0) {};&#10;  &#10;  &#10;  &#10;  &#10; \end{circuitikz}&#10; &#10; &#10;\end{document}"/>
  <p:tag name="IGUANATEXSIZE" val="20"/>
  <p:tag name="IGUANATEXCURSOR" val="3660"/>
  <p:tag name="TRANSPARENCY" val="Wahr"/>
  <p:tag name="LATEXENGINEID" val="1"/>
  <p:tag name="TEMPFOLDER" val=".\"/>
  <p:tag name="LATEXFORMHEIGHT" val="312"/>
  <p:tag name="LATEXFORMWIDTH" val="1125,7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,1089"/>
  <p:tag name="ORIGINALWIDTH" val="780,1089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pagestyle{empty}&#10;\begin{document}&#10; &#10; \definecolor{rubblue}{RGB}{0,53,96}%&#10; \newcommand\SC{0.6}&#10; \newcommand\xoffset{30mm}&#10; &#10; \begin{circuitikz}  [transform shape,&gt;={Stealth[inset=0pt,length=8pt,angle'=28,round]},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&#10;  &#10;  % XOR Gates&#10;  \node [rectangle, fill=rubblue, minimum height=22mm, minimum width=22mm] at (0,0) (back) {};&#10;  &#10;  \draw [-, color=white] ([yshift=-8mm, xshift=1mm]back.north west) -- ++(2mm, 0mm) node [and port, anchor=in 1, fill=white] (xor1) {};&#10;  \draw [-, white] (xor1.in 2) -- ++(-2mm, 0mm);&#10;  &#10;  &#10;  &#10;  % Outputs&#10;  \draw [-, white] (xor1.out) -- ++(2mm, 0mm) node [io, right] (c0) {};&#10;  &#10;  &#10;  &#10;  &#10; \end{circuitikz}&#10; &#10; &#10;\end{document}"/>
  <p:tag name="IGUANATEXSIZE" val="20"/>
  <p:tag name="IGUANATEXCURSOR" val="3660"/>
  <p:tag name="TRANSPARENCY" val="Wahr"/>
  <p:tag name="LATEXENGINEID" val="1"/>
  <p:tag name="TEMPFOLDER" val=".\"/>
  <p:tag name="LATEXFORMHEIGHT" val="312"/>
  <p:tag name="LATEXFORMWIDTH" val="1125,7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,1089"/>
  <p:tag name="ORIGINALWIDTH" val="780,1089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pagestyle{empty}&#10;\begin{document}&#10; &#10; \definecolor{rubblue}{RGB}{0,53,96}%&#10; \newcommand\SC{0.6}&#10; \newcommand\xoffset{30mm}&#10; &#10; \begin{circuitikz}  [transform shape,&gt;={Stealth[inset=0pt,length=8pt,angle'=28,round]},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&#10;  &#10;  % XOR Gates&#10;  \node [rectangle, fill=rubblue, minimum height=22mm, minimum width=22mm] at (0,0) (back) {};&#10;  &#10;  \draw [-, color=white] ([yshift=-8mm, xshift=1mm]back.north west) -- ++(2mm, 0mm) node [and port, anchor=in 1, fill=white] (xor1) {};&#10;  \draw [-, white] (xor1.in 2) -- ++(-2mm, 0mm);&#10;  &#10;  &#10;  &#10;  % Outputs&#10;  \draw [-, white] (xor1.out) -- ++(2mm, 0mm) node [io, right] (c0) {};&#10;  &#10;  &#10;  &#10;  &#10; \end{circuitikz}&#10; &#10; &#10;\end{document}"/>
  <p:tag name="IGUANATEXSIZE" val="20"/>
  <p:tag name="IGUANATEXCURSOR" val="3660"/>
  <p:tag name="TRANSPARENCY" val="Wahr"/>
  <p:tag name="LATEXENGINEID" val="1"/>
  <p:tag name="TEMPFOLDER" val=".\"/>
  <p:tag name="LATEXFORMHEIGHT" val="312"/>
  <p:tag name="LATEXFORMWIDTH" val="1125,7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0,1089"/>
  <p:tag name="ORIGINALWIDTH" val="780,1089"/>
  <p:tag name="LATEXADDIN" val="\documentclass{article}&#10;\usepackage{amsmath}&#10;\usepackage{graphicx}&#10;\usepackage{xcolor}&#10;\usepackage{tikz}&#10;\usetikzlibrary{shadows}&#10;\usetikzlibrary{shadows.blur}&#10;%\usepackage{fontspec}&#10;\usepackage{float}&#10;&#10;\usepackage{array,booktabs,tabularx}&#10;&#10;\usepackage{graphicx}&#10;\usepackage{scalerel}&#10;&#10;\usepackage{pgf, tikz}&#10;\usetikzlibrary{calc}&#10;\usetikzlibrary{fit}&#10;\usetikzlibrary{positioning}&#10;\usetikzlibrary{shapes.geometric}&#10;\usetikzlibrary{shapes.symbols}&#10;\usetikzlibrary{shapes,arrows,chains,arrows.meta}&#10;\usetikzlibrary{fadings,shapes.arrows,shadows}   &#10;\usetikzlibrary{decorations.pathreplacing}&#10;\usetikzlibrary{decorations.markings}&#10;\usetikzlibrary{decorations.pathmorphing}&#10;\usetikzlibrary{arrows}&#10;\usepackage{circuitikz-1.2.7}&#10;\usepackage{marvosym}&#10;&#10;\input{shapes.tex}&#10;&#10;\usepackage{epsfig}&#10;\usepackage{pgfplots}&#10;\pgfplotsset{compat=1.14}&#10;\usepackage{pgfgantt}&#10;&#10;\pagestyle{empty}&#10;\begin{document}&#10; &#10; \definecolor{rubblue}{RGB}{0,53,96}%&#10; \newcommand\SC{0.6}&#10; \newcommand\xoffset{30mm}&#10; &#10; \begin{circuitikz}  [transform shape,&gt;={Stealth[inset=0pt,length=8pt,angle'=28,round]},]&#10;  \tikzset{&#10;   io/.style={left, outer sep=0.3mm, inner sep=0.3mm},&#10;   con/.style={draw, circle, fill, minimum size=0.1cm, inner sep=0cm},&#10;   reg/.style={base,rectangle,minimum width=1cm, minimum height=2mm, inner sep=1mm},&#10;   regh/.style = {&#10;    draw,&#10;    rectangle,&#10;    line width=0.3mm,&#10;    minimum width=6mm, minimum height=2mm, inner sep=1mm,append after command={&#10;     [line width=0.3mm, color=darkgreen, shorten &gt;=\pgflinewidth]&#10;     %[line cap=round]&#10;     ([inner sep=0mm, outer sep=0mm, xshift=2mm, line width=0.3mm]\tikzlastnode.west) edge ([yshift=-0.1mm]\tikzlastnode.north west) &#10;     ([inner sep=0mm, outer sep=0mm, xshift=2mm, line width=0.3mm]\tikzlastnode.west) edge ([yshift=0.1mm]\tikzlastnode.south west)&#10;    }&#10;   },&#10;   regv/.style = {&#10;    draw,&#10;    rectangle,&#10;    minimum width=4mm, minimum height=12mm, inner sep=0mm, fill=white, append after command={&#10;     [shorten &gt;=\pgflinewidth]&#10;     %[line cap=round]&#10;     ([inner sep=0mm, outer sep=0mm, yshift=2.5mm]\tikzlastnode.south) edge ([xshift=0.5mm]\tikzlastnode.south west) &#10;     ([inner sep=0mm, outer sep=0mm, yshift=2.5mm]\tikzlastnode.south) edge ([xshift=-0.5mm]\tikzlastnode.south east)&#10;    }&#10;   },&#10;   multiplexer/.style={&#10;    base,&#10;    draw,&#10;    trapezium,&#10;    shape border uses incircle, &#10;    shape border rotate=180,&#10;    inner sep=1mm, outer sep=0mm, &#10;    minimum height=2mm, minimum width=1cm,&#10;    trapezium stretches=true,&#10;    trapezium angle=80,&#10;   },&#10;   xor/.style={draw, minimum width=1mm,minimum height=1mm, circle, append after command={&#10;     [shorten &gt;=\pgflinewidth, shorten &lt;=\pgflinewidth,]&#10;     (\tikzlastnode.north) edge (\tikzlastnode.south)&#10;     (\tikzlastnode.east) edge (\tikzlastnode.west)&#10;    }&#10;   },&#10;   module/.style = {draw, rectangle, minimum width=19mm, minimum height=19mm, align=center, inner sep=0mm, outer sep=0mm},&#10;   analysis/.style = {draw, rectangle, minimum width=10mm, minimum height=5mm, align=center, inner sep=0mm},&#10;  }&#10;  \tikzset{every register node/.style={draw,minimum width=12mm,minimum height=3mm,inner sep=1mm,outer sep=0pt,cap=round}}&#10;  \tikzset{every registerVert node/.style={draw,minimum width=2mm,minimum height=4mm,inner sep=0mm,outer sep=0mm,cap=round}}&#10;  \tikzset{every xor node/.style={draw,minimum width=1mm,minimum height=1mm,inner sep=0mm,outer sep=0pt}}&#10;  \tikzset{demux/.style={muxdemux, muxdemux def={Lh=8, Rh=6, NL=2, NB=1, NR=1}}}&#10;  &#10;  &#10;  &#10;  &#10;  % XOR Gates&#10;  \node [rectangle, fill=rubblue, minimum height=22mm, minimum width=22mm] at (0,0) (back) {};&#10;  &#10;  \draw [-, color=white] ([yshift=-8mm, xshift=1mm]back.north west) -- ++(2mm, 0mm) node [xor port, anchor=in 1, fill=white] (xor1) {};&#10;  \draw [-, white] (xor1.in 2) -- ++(-2mm, 0mm);&#10;  &#10;  &#10;  &#10;  % Outputs&#10;  \draw [-, white] (xor1.out) -- ++(2mm, 0mm) node [io, right] (c0) {};&#10;  &#10;  &#10;  &#10;  &#10; \end{circuitikz}&#10; &#10; &#10;\end{document}"/>
  <p:tag name="IGUANATEXSIZE" val="20"/>
  <p:tag name="IGUANATEXCURSOR" val="3893"/>
  <p:tag name="TRANSPARENCY" val="Wahr"/>
  <p:tag name="LATEXENGINEID" val="1"/>
  <p:tag name="TEMPFOLDER" val=".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SecEng Master">
  <a:themeElements>
    <a:clrScheme name="RUB">
      <a:dk1>
        <a:sysClr val="windowText" lastClr="000000"/>
      </a:dk1>
      <a:lt1>
        <a:sysClr val="window" lastClr="FFFFFF"/>
      </a:lt1>
      <a:dk2>
        <a:srgbClr val="003560"/>
      </a:dk2>
      <a:lt2>
        <a:srgbClr val="8DAE10"/>
      </a:lt2>
      <a:accent1>
        <a:srgbClr val="FFCC00"/>
      </a:accent1>
      <a:accent2>
        <a:srgbClr val="EE7203"/>
      </a:accent2>
      <a:accent3>
        <a:srgbClr val="E6332A"/>
      </a:accent3>
      <a:accent4>
        <a:srgbClr val="B71E3F"/>
      </a:accent4>
      <a:accent5>
        <a:srgbClr val="9C5516"/>
      </a:accent5>
      <a:accent6>
        <a:srgbClr val="59211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53000"/>
          </a:schemeClr>
        </a:solidFill>
        <a:ln w="25400">
          <a:solidFill>
            <a:srgbClr val="003560"/>
          </a:solidFill>
        </a:ln>
      </a:spPr>
      <a:bodyPr rtlCol="0" anchor="ctr"/>
      <a:lstStyle>
        <a:defPPr algn="ctr">
          <a:defRPr sz="1400" b="1" dirty="0" smtClean="0">
            <a:solidFill>
              <a:srgbClr val="00356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00356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RUB_03a.potx" id="{C867D821-36E8-4CDA-B68D-4949E463F39D}" vid="{F84F8B3F-9528-42A9-B5AE-3004D541450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RUB-Praesentation-16zu9</Template>
  <TotalTime>0</TotalTime>
  <Words>3815</Words>
  <Application>Microsoft Office PowerPoint</Application>
  <PresentationFormat>Bildschirmpräsentation (16:9)</PresentationFormat>
  <Paragraphs>853</Paragraphs>
  <Slides>50</Slides>
  <Notes>10</Notes>
  <HiddenSlides>2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62" baseType="lpstr">
      <vt:lpstr>Arial</vt:lpstr>
      <vt:lpstr>Calibri</vt:lpstr>
      <vt:lpstr>Cambria Math</vt:lpstr>
      <vt:lpstr>Courier New</vt:lpstr>
      <vt:lpstr>Gill Sans</vt:lpstr>
      <vt:lpstr>Helvetica</vt:lpstr>
      <vt:lpstr>Helvetica Neue</vt:lpstr>
      <vt:lpstr>Helvetica Neue Bold Condensed</vt:lpstr>
      <vt:lpstr>Verdana</vt:lpstr>
      <vt:lpstr>Wingdings</vt:lpstr>
      <vt:lpstr>SecEng Master</vt:lpstr>
      <vt:lpstr>PDF</vt:lpstr>
      <vt:lpstr>PowerPoint-Präsentation</vt:lpstr>
      <vt:lpstr>Digital Evolution and Security</vt:lpstr>
      <vt:lpstr>Why a Root of Trust in Hardware is Essential</vt:lpstr>
      <vt:lpstr>General Comparison: Software vs. Hardware (FPGA + ASIC)</vt:lpstr>
      <vt:lpstr>Hardware Root of Trust – Directions and Challenges</vt:lpstr>
      <vt:lpstr>CHALLENGES</vt:lpstr>
      <vt:lpstr>CHALLENGE #1: Knowing the Adversary – Models and Boxes</vt:lpstr>
      <vt:lpstr>CHALLENGE #1: Knowing the Adversary – Attacks in SW and HW</vt:lpstr>
      <vt:lpstr>CHALLENGE #1: Knowing the Adversary – Model Mismatches</vt:lpstr>
      <vt:lpstr>CHALLENGES</vt:lpstr>
      <vt:lpstr>CHALLENGE #2: Preserving your Secrets</vt:lpstr>
      <vt:lpstr>CHALLENGE #2: Preserving your Secrets – SW vs. HW </vt:lpstr>
      <vt:lpstr>CHALLENGE #2: Preserving your Secrets – Hacking the Trusted HW</vt:lpstr>
      <vt:lpstr>CHALLENGE #2: Preserving your Secrets – Hacking the Trusted HW</vt:lpstr>
      <vt:lpstr>CHALLENGE #2: Preserving your Secrets – Optical Side-Channels</vt:lpstr>
      <vt:lpstr>CHALLENGE #2: Preserving your Secrets – Photon Emission Example</vt:lpstr>
      <vt:lpstr>Laser Logic State Imaging (LLSI)</vt:lpstr>
      <vt:lpstr>CHALLENGES</vt:lpstr>
      <vt:lpstr>Levels of Design Abstraction – Functional Perspective </vt:lpstr>
      <vt:lpstr>Side-Channel Attacks in Practice</vt:lpstr>
      <vt:lpstr>Modeling Side-Channel Attacks</vt:lpstr>
      <vt:lpstr>Advanced Models – Protection by Secure Gadgets</vt:lpstr>
      <vt:lpstr>Modeling Side-Channel Attacks – Composability</vt:lpstr>
      <vt:lpstr>Levels of Design Abstraction and SCA – The Security Gap</vt:lpstr>
      <vt:lpstr>DIRECTIONS </vt:lpstr>
      <vt:lpstr>DIRECTION: Moving Target Defense in Hardware</vt:lpstr>
      <vt:lpstr>Proof-of-Concept Architecture – Runtime Reconfiguration of AES</vt:lpstr>
      <vt:lpstr>Proof-of-Concept Architecture – Design Concept – Top View</vt:lpstr>
      <vt:lpstr>Proof-of-Concept Architecture – Protected AES Encryption</vt:lpstr>
      <vt:lpstr>Proof-of-Concept Architecture – Protected AES Encryption</vt:lpstr>
      <vt:lpstr>Proof-of-Concept Architecture – Protected AES Encryption</vt:lpstr>
      <vt:lpstr>Proof-of-Concept Architecture – Protected AES Encryption</vt:lpstr>
      <vt:lpstr>Proof-of-Concept Architecture – Protected AES Encryption</vt:lpstr>
      <vt:lpstr>DIRECTION: Moving Target Defense in Hardware</vt:lpstr>
      <vt:lpstr>DIRECTIONS </vt:lpstr>
      <vt:lpstr>New Hardware Constraints for Cryptography – Cache Design</vt:lpstr>
      <vt:lpstr>New Hardware Constraints for Cryptography – Cache Design</vt:lpstr>
      <vt:lpstr>New Hardware Constraints for Cryptography – Cache Design</vt:lpstr>
      <vt:lpstr>New Hardware Constraints for Cryptography – Cache Randomization</vt:lpstr>
      <vt:lpstr>New Hardware Constraints for Cryptography – Attacker Modell</vt:lpstr>
      <vt:lpstr>New Hardware Constraints for Cryptography – Approaches</vt:lpstr>
      <vt:lpstr>New Hardware Constraints for Cryptography – SCARF Cipher</vt:lpstr>
      <vt:lpstr>DIRECTIONS </vt:lpstr>
      <vt:lpstr>Trusted and Security-oriented Hardware Design</vt:lpstr>
      <vt:lpstr>Trusted and Security-oriented Hardware Design</vt:lpstr>
      <vt:lpstr>CONCLUSIONS </vt:lpstr>
      <vt:lpstr>Conclusions</vt:lpstr>
      <vt:lpstr>PowerPoint-Präsentation</vt:lpstr>
      <vt:lpstr>References</vt:lpstr>
      <vt:lpstr>Challenges</vt:lpstr>
    </vt:vector>
  </TitlesOfParts>
  <Company>wir-lieben-office.de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Jan Tho</dc:creator>
  <cp:lastModifiedBy>Güneysu, Tim</cp:lastModifiedBy>
  <cp:revision>681</cp:revision>
  <cp:lastPrinted>2021-01-22T08:46:41Z</cp:lastPrinted>
  <dcterms:created xsi:type="dcterms:W3CDTF">2019-12-17T09:39:44Z</dcterms:created>
  <dcterms:modified xsi:type="dcterms:W3CDTF">2023-08-16T10:31:30Z</dcterms:modified>
</cp:coreProperties>
</file>